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9"/>
  </p:notesMasterIdLst>
  <p:sldIdLst>
    <p:sldId id="264" r:id="rId2"/>
    <p:sldId id="256" r:id="rId3"/>
    <p:sldId id="257" r:id="rId4"/>
    <p:sldId id="258" r:id="rId5"/>
    <p:sldId id="260" r:id="rId6"/>
    <p:sldId id="274" r:id="rId7"/>
    <p:sldId id="261" r:id="rId8"/>
    <p:sldId id="262" r:id="rId9"/>
    <p:sldId id="279" r:id="rId10"/>
    <p:sldId id="263" r:id="rId11"/>
    <p:sldId id="270" r:id="rId12"/>
    <p:sldId id="280" r:id="rId13"/>
    <p:sldId id="276" r:id="rId14"/>
    <p:sldId id="278" r:id="rId15"/>
    <p:sldId id="272" r:id="rId16"/>
    <p:sldId id="283" r:id="rId17"/>
    <p:sldId id="28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9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EB66A-3A28-449C-9E0D-D7FE14855DED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B0498-138A-4CB1-BD1E-14711C80F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935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39765-E0A7-447B-BF42-8A6B78F7D5C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438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843CDEB-67D4-41DF-AED2-F0FD1FCBA357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ACF7877-0CEB-4146-98CB-2A97F2CE6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377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CDEB-67D4-41DF-AED2-F0FD1FCBA357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7877-0CEB-4146-98CB-2A97F2CE6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519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CDEB-67D4-41DF-AED2-F0FD1FCBA357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7877-0CEB-4146-98CB-2A97F2CE6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209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CDEB-67D4-41DF-AED2-F0FD1FCBA357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7877-0CEB-4146-98CB-2A97F2CE6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005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CDEB-67D4-41DF-AED2-F0FD1FCBA357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7877-0CEB-4146-98CB-2A97F2CE6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654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CDEB-67D4-41DF-AED2-F0FD1FCBA357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7877-0CEB-4146-98CB-2A97F2CE6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334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CDEB-67D4-41DF-AED2-F0FD1FCBA357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7877-0CEB-4146-98CB-2A97F2CE6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102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843CDEB-67D4-41DF-AED2-F0FD1FCBA357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7877-0CEB-4146-98CB-2A97F2CE6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06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843CDEB-67D4-41DF-AED2-F0FD1FCBA357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7877-0CEB-4146-98CB-2A97F2CE6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54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CDEB-67D4-41DF-AED2-F0FD1FCBA357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7877-0CEB-4146-98CB-2A97F2CE6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30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CDEB-67D4-41DF-AED2-F0FD1FCBA357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7877-0CEB-4146-98CB-2A97F2CE6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68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CDEB-67D4-41DF-AED2-F0FD1FCBA357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7877-0CEB-4146-98CB-2A97F2CE6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33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CDEB-67D4-41DF-AED2-F0FD1FCBA357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7877-0CEB-4146-98CB-2A97F2CE6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684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CDEB-67D4-41DF-AED2-F0FD1FCBA357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7877-0CEB-4146-98CB-2A97F2CE6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888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CDEB-67D4-41DF-AED2-F0FD1FCBA357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7877-0CEB-4146-98CB-2A97F2CE6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805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CDEB-67D4-41DF-AED2-F0FD1FCBA357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7877-0CEB-4146-98CB-2A97F2CE6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637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CDEB-67D4-41DF-AED2-F0FD1FCBA357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7877-0CEB-4146-98CB-2A97F2CE6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979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843CDEB-67D4-41DF-AED2-F0FD1FCBA357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ACF7877-0CEB-4146-98CB-2A97F2CE6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68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627" y="613064"/>
            <a:ext cx="10037617" cy="1067567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  <a:t>Муниципальное бюджетное общеобразовательное учреждение «</a:t>
            </a:r>
            <a:r>
              <a:rPr lang="ru-RU" sz="3200" b="1" dirty="0" err="1" smtClean="0">
                <a:solidFill>
                  <a:srgbClr val="92D050"/>
                </a:solidFill>
                <a:latin typeface="Monotype Corsiva" panose="03010101010201010101" pitchFamily="66" charset="0"/>
              </a:rPr>
              <a:t>Червленно-Узловская</a:t>
            </a:r>
            <a:r>
              <a:rPr lang="ru-RU" sz="32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  <a:t> СОШ»</a:t>
            </a:r>
            <a:endParaRPr lang="ru-RU" sz="3200" b="1" dirty="0">
              <a:solidFill>
                <a:srgbClr val="92D05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9154" y="2603500"/>
            <a:ext cx="6037119" cy="34163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Monotype Corsiva" panose="03010101010201010101" pitchFamily="66" charset="0"/>
              </a:rPr>
              <a:t>Классный руководитель </a:t>
            </a:r>
          </a:p>
          <a:p>
            <a:pPr marL="0" indent="0" algn="ctr">
              <a:buNone/>
            </a:pPr>
            <a:r>
              <a:rPr lang="ru-RU" sz="4000" dirty="0" smtClean="0">
                <a:latin typeface="Monotype Corsiva" panose="03010101010201010101" pitchFamily="66" charset="0"/>
              </a:rPr>
              <a:t>10 класса</a:t>
            </a:r>
          </a:p>
          <a:p>
            <a:pPr marL="0" indent="0" algn="ctr">
              <a:buNone/>
            </a:pPr>
            <a:r>
              <a:rPr lang="ru-RU" sz="4000" dirty="0" err="1" smtClean="0">
                <a:latin typeface="Monotype Corsiva" panose="03010101010201010101" pitchFamily="66" charset="0"/>
              </a:rPr>
              <a:t>Абдулаева</a:t>
            </a:r>
            <a:r>
              <a:rPr lang="ru-RU" sz="4000" dirty="0" smtClean="0">
                <a:latin typeface="Monotype Corsiva" panose="03010101010201010101" pitchFamily="66" charset="0"/>
              </a:rPr>
              <a:t> Хава </a:t>
            </a:r>
            <a:r>
              <a:rPr lang="ru-RU" sz="4000" dirty="0" err="1" smtClean="0">
                <a:latin typeface="Monotype Corsiva" panose="03010101010201010101" pitchFamily="66" charset="0"/>
              </a:rPr>
              <a:t>Мовсаровна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sz="2400" dirty="0" smtClean="0">
              <a:latin typeface="Monotype Corsiva" panose="03010101010201010101" pitchFamily="66" charset="0"/>
            </a:endParaRPr>
          </a:p>
        </p:txBody>
      </p:sp>
      <p:pic>
        <p:nvPicPr>
          <p:cNvPr id="8" name="Рисунок 7" descr="C:\Users\Хава\AppData\Local\Microsoft\Windows\Temporary Internet Files\Content.Word\IMG-20180119-WA005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355" y="2317173"/>
            <a:ext cx="5153890" cy="4187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323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493818"/>
            <a:ext cx="10555601" cy="3525982"/>
          </a:xfrm>
        </p:spPr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B31166"/>
              </a:buClr>
              <a:buNone/>
            </a:pP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Поэтому я считаю, что каждое задание, которое можно поручить детям,  необходимо преподнести как очень ответственное и полезное . И тогда они с удовольствием воплощают в жизни свои чистые </a:t>
            </a:r>
            <a:r>
              <a:rPr lang="ru-RU" sz="2000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,детские </a:t>
            </a: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идеи. Реализация этих проектов делает счастливой и меня. Несмотря на усталость порой, на какие-то неудачи в жизни, я иду на работу с радостью, потому что я сделала свой выбор осознанно и моя работа - это потребность моей души</a:t>
            </a:r>
            <a:r>
              <a:rPr lang="ru-RU" sz="2000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!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B31166"/>
              </a:buClr>
              <a:buNone/>
            </a:pP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B31166"/>
              </a:buClr>
              <a:buNone/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C:\Users\Хава\Desktop\ВСЕ\День матери\Новая папка (6)\IMG-20171125-WA008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865" y="4236334"/>
            <a:ext cx="3751590" cy="26216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96192" y="633845"/>
            <a:ext cx="9220176" cy="1046787"/>
          </a:xfrm>
        </p:spPr>
        <p:txBody>
          <a:bodyPr/>
          <a:lstStyle/>
          <a:p>
            <a:r>
              <a:rPr lang="ru-RU" sz="2400" dirty="0">
                <a:solidFill>
                  <a:srgbClr val="92D050"/>
                </a:solidFill>
                <a:latin typeface="Monotype Corsiva" panose="03010101010201010101" pitchFamily="66" charset="0"/>
              </a:rPr>
              <a:t>«Учитель, будь солнцем, излучающим человеческое тепло, будь почвой, богатой ферментами человеческих чувств, и сей знания не только в памяти и сознании твоих учеников, но и в их душах и сердцах.» (Ш. </a:t>
            </a:r>
            <a:r>
              <a:rPr lang="ru-RU" sz="2400" dirty="0" err="1">
                <a:solidFill>
                  <a:srgbClr val="92D050"/>
                </a:solidFill>
                <a:latin typeface="Monotype Corsiva" panose="03010101010201010101" pitchFamily="66" charset="0"/>
              </a:rPr>
              <a:t>Амонашвили</a:t>
            </a:r>
            <a:r>
              <a:rPr lang="ru-RU" sz="2400" dirty="0">
                <a:solidFill>
                  <a:srgbClr val="92D050"/>
                </a:solidFill>
                <a:latin typeface="Monotype Corsiva" panose="03010101010201010101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3460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882" y="800100"/>
            <a:ext cx="9095485" cy="880532"/>
          </a:xfrm>
        </p:spPr>
        <p:txBody>
          <a:bodyPr/>
          <a:lstStyle/>
          <a:p>
            <a:r>
              <a:rPr lang="ru-RU" sz="4800" i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  <a:t>В </a:t>
            </a:r>
            <a:r>
              <a:rPr lang="ru-RU" sz="4800" i="1" dirty="0">
                <a:solidFill>
                  <a:srgbClr val="92D050"/>
                </a:solidFill>
                <a:latin typeface="Monotype Corsiva" panose="03010101010201010101" pitchFamily="66" charset="0"/>
              </a:rPr>
              <a:t>каждом ребенке – чудо, ожидай его</a:t>
            </a:r>
            <a:r>
              <a:rPr lang="ru-RU" sz="4800" i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  <a:t>!</a:t>
            </a:r>
            <a:endParaRPr lang="ru-RU" sz="4800" dirty="0">
              <a:solidFill>
                <a:srgbClr val="92D05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3737" y="2646599"/>
            <a:ext cx="2553853" cy="576262"/>
          </a:xfrm>
        </p:spPr>
        <p:txBody>
          <a:bodyPr/>
          <a:lstStyle/>
          <a:p>
            <a:r>
              <a:rPr lang="ru-RU" b="1" dirty="0" smtClean="0"/>
              <a:t>    Акция      «Водитель,</a:t>
            </a:r>
          </a:p>
          <a:p>
            <a:r>
              <a:rPr lang="ru-RU" b="1" dirty="0" smtClean="0"/>
              <a:t>остановись!»</a:t>
            </a:r>
            <a:endParaRPr lang="ru-RU" b="1" dirty="0"/>
          </a:p>
        </p:txBody>
      </p:sp>
      <p:pic>
        <p:nvPicPr>
          <p:cNvPr id="11" name="Объект 10" descr="C:\Users\Хава\Desktop\ВСЕ\ИНЖ ФОТО\20171120_122825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737" y="3222861"/>
            <a:ext cx="2509237" cy="24297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52996" y="3255713"/>
            <a:ext cx="3984889" cy="576262"/>
          </a:xfrm>
        </p:spPr>
        <p:txBody>
          <a:bodyPr/>
          <a:lstStyle/>
          <a:p>
            <a:pPr algn="ctr"/>
            <a:r>
              <a:rPr lang="ru-RU" sz="2800" b="1" dirty="0" smtClean="0"/>
              <a:t>           Акция   «Засветись!»</a:t>
            </a:r>
            <a:endParaRPr lang="ru-RU" sz="2800" b="1" dirty="0"/>
          </a:p>
        </p:txBody>
      </p:sp>
      <p:pic>
        <p:nvPicPr>
          <p:cNvPr id="12" name="Объект 11" descr="C:\Users\Хава\Desktop\ВСЕ\сегодня фото\IMG_4707.JP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484" y="4184479"/>
            <a:ext cx="2928132" cy="26081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C:\Users\Хава\AppData\Local\Microsoft\Windows\Temporary Internet Files\Content.Word\IMG-20180122-WA009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963" y="3468957"/>
            <a:ext cx="2646796" cy="22685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8491542" y="2822751"/>
            <a:ext cx="341151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Работа с малышами </a:t>
            </a:r>
            <a:endParaRPr lang="ru-RU" sz="2000" b="1" cap="none" spc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152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682" y="363683"/>
            <a:ext cx="10390909" cy="1122218"/>
          </a:xfrm>
        </p:spPr>
        <p:txBody>
          <a:bodyPr/>
          <a:lstStyle/>
          <a:p>
            <a:pPr marL="180340" indent="57150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000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Дети </a:t>
            </a:r>
            <a:r>
              <a:rPr lang="ru-RU" sz="4000" dirty="0">
                <a:solidFill>
                  <a:srgbClr val="00B050"/>
                </a:solidFill>
                <a:latin typeface="Monotype Corsiva" panose="03010101010201010101" pitchFamily="66" charset="0"/>
              </a:rPr>
              <a:t>– это живые цветы земли.</a:t>
            </a:r>
            <a:r>
              <a:rPr lang="ru-RU" sz="3200" dirty="0">
                <a:solidFill>
                  <a:srgbClr val="00B050"/>
                </a:solidFill>
                <a:latin typeface="Monotype Corsiva" panose="03010101010201010101" pitchFamily="66" charset="0"/>
              </a:rPr>
              <a:t/>
            </a:r>
            <a:br>
              <a:rPr lang="ru-RU" sz="3200" dirty="0">
                <a:solidFill>
                  <a:srgbClr val="00B050"/>
                </a:solidFill>
                <a:latin typeface="Monotype Corsiva" panose="03010101010201010101" pitchFamily="66" charset="0"/>
              </a:rPr>
            </a:br>
            <a:r>
              <a:rPr lang="ru-RU" sz="3200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                                                                                        </a:t>
            </a:r>
            <a:r>
              <a:rPr lang="ru-RU" sz="4000" i="1" dirty="0" err="1" smtClean="0">
                <a:solidFill>
                  <a:srgbClr val="00B050"/>
                </a:solidFill>
                <a:latin typeface="Monotype Corsiva" panose="03010101010201010101" pitchFamily="66" charset="0"/>
              </a:rPr>
              <a:t>М.Горький</a:t>
            </a:r>
            <a:r>
              <a:rPr lang="ru-RU" sz="3200" dirty="0">
                <a:solidFill>
                  <a:srgbClr val="00B050"/>
                </a:solidFill>
                <a:latin typeface="Monotype Corsiva" panose="03010101010201010101" pitchFamily="66" charset="0"/>
              </a:rPr>
              <a:t/>
            </a:r>
            <a:br>
              <a:rPr lang="ru-RU" sz="3200" dirty="0">
                <a:solidFill>
                  <a:srgbClr val="00B050"/>
                </a:solidFill>
                <a:latin typeface="Monotype Corsiva" panose="03010101010201010101" pitchFamily="66" charset="0"/>
              </a:rPr>
            </a:br>
            <a:endParaRPr lang="ru-RU" sz="4000" dirty="0">
              <a:solidFill>
                <a:srgbClr val="00B05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 descr="C:\Users\Хава\AppData\Local\Microsoft\Windows\Temporary Internet Files\Content.Word\IMG-20180122-WA0093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7" t="428" r="7152"/>
          <a:stretch/>
        </p:blipFill>
        <p:spPr bwMode="auto">
          <a:xfrm>
            <a:off x="703508" y="3847679"/>
            <a:ext cx="2980956" cy="27349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7819" y="3190010"/>
            <a:ext cx="351065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0"/>
                <a:solidFill>
                  <a:srgbClr val="B311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В гостях у малышей.</a:t>
            </a:r>
            <a:endParaRPr lang="ru-RU" sz="2400" b="1" dirty="0">
              <a:ln w="0"/>
              <a:solidFill>
                <a:srgbClr val="B31166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Рисунок 5" descr="C:\Users\Хава\AppData\Local\Microsoft\Windows\Temporary Internet Files\Content.Word\IMG-20180125-WA0143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9" r="10896" b="4824"/>
          <a:stretch/>
        </p:blipFill>
        <p:spPr bwMode="auto">
          <a:xfrm>
            <a:off x="3984296" y="2928400"/>
            <a:ext cx="4179883" cy="33380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718470" y="2405180"/>
            <a:ext cx="444570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D53DD0">
                    <a:lumMod val="75000"/>
                  </a:srgbClr>
                </a:solidFill>
                <a:effectLst>
                  <a:outerShdw dist="38100" dir="2700000" algn="bl" rotWithShape="0">
                    <a:srgbClr val="9B6BF2"/>
                  </a:outerShdw>
                </a:effectLst>
                <a:latin typeface="Monotype Corsiva" panose="03010101010201010101" pitchFamily="66" charset="0"/>
              </a:rPr>
              <a:t>     Мы изучаем ПДД</a:t>
            </a:r>
            <a:endParaRPr lang="ru-RU" sz="2800" b="1" dirty="0">
              <a:ln w="13462">
                <a:solidFill>
                  <a:prstClr val="white"/>
                </a:solidFill>
                <a:prstDash val="solid"/>
              </a:ln>
              <a:solidFill>
                <a:srgbClr val="D53DD0">
                  <a:lumMod val="75000"/>
                </a:srgbClr>
              </a:solidFill>
              <a:effectLst>
                <a:outerShdw dist="38100" dir="2700000" algn="bl" rotWithShape="0">
                  <a:srgbClr val="9B6BF2"/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9" name="Рисунок 8" descr="C:\Users\Хава\AppData\Local\Microsoft\Windows\Temporary Internet Files\Content.Word\IMG-20180125-WA013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" t="9628" r="2988" b="-331"/>
          <a:stretch/>
        </p:blipFill>
        <p:spPr bwMode="auto">
          <a:xfrm>
            <a:off x="8780318" y="4364182"/>
            <a:ext cx="2964873" cy="24938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50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WordArt 11"/>
          <p:cNvSpPr>
            <a:spLocks noChangeArrowheads="1" noChangeShapeType="1" noTextEdit="1"/>
          </p:cNvSpPr>
          <p:nvPr/>
        </p:nvSpPr>
        <p:spPr bwMode="auto">
          <a:xfrm rot="5400000">
            <a:off x="-1789933" y="2779723"/>
            <a:ext cx="4897582" cy="723589"/>
          </a:xfrm>
          <a:prstGeom prst="rect">
            <a:avLst/>
          </a:prstGeom>
        </p:spPr>
        <p:txBody>
          <a:bodyPr vert="wordArtVert"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ru-RU" sz="600" b="1" kern="10" dirty="0" smtClean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endParaRPr lang="ru-RU" sz="600" b="1" kern="10" dirty="0">
              <a:ln w="12700">
                <a:solidFill>
                  <a:prstClr val="black"/>
                </a:solidFill>
                <a:round/>
                <a:headEnd/>
                <a:tailEnd/>
              </a:ln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WordArt 12"/>
          <p:cNvSpPr>
            <a:spLocks noChangeArrowheads="1" noChangeShapeType="1" noTextEdit="1"/>
          </p:cNvSpPr>
          <p:nvPr/>
        </p:nvSpPr>
        <p:spPr bwMode="auto">
          <a:xfrm>
            <a:off x="1423554" y="2109355"/>
            <a:ext cx="7720445" cy="17936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ru-RU" sz="3600" b="1" kern="10" dirty="0">
              <a:ln w="12700">
                <a:solidFill>
                  <a:prstClr val="black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7" name="WordArt 13"/>
          <p:cNvSpPr>
            <a:spLocks noChangeArrowheads="1" noChangeShapeType="1" noTextEdit="1"/>
          </p:cNvSpPr>
          <p:nvPr/>
        </p:nvSpPr>
        <p:spPr bwMode="auto">
          <a:xfrm>
            <a:off x="2069356" y="5590309"/>
            <a:ext cx="7074643" cy="1267691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ru-RU" sz="3600" b="1" kern="10" dirty="0">
              <a:ln w="12700">
                <a:solidFill>
                  <a:prstClr val="black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93619" y="422014"/>
            <a:ext cx="10338522" cy="1587068"/>
          </a:xfrm>
        </p:spPr>
        <p:txBody>
          <a:bodyPr/>
          <a:lstStyle/>
          <a:p>
            <a:r>
              <a:rPr lang="ru-RU" sz="6000" dirty="0" smtClean="0">
                <a:latin typeface="Monotype Corsiva" panose="03010101010201010101" pitchFamily="66" charset="0"/>
              </a:rPr>
              <a:t>Глава шестая-мои поощрения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pic>
        <p:nvPicPr>
          <p:cNvPr id="8" name="Рисунок 7" descr="https://im0-tub-ru.yandex.net/i?id=d62a51e109fc3e96c5c2f728ea3cf80e-l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810" y="2691244"/>
            <a:ext cx="6224154" cy="41667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5099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2000">
              <a:schemeClr val="accent1">
                <a:lumMod val="45000"/>
                <a:lumOff val="55000"/>
              </a:schemeClr>
            </a:gs>
            <a:gs pos="63000">
              <a:schemeClr val="accent1">
                <a:lumMod val="45000"/>
                <a:lumOff val="55000"/>
              </a:schemeClr>
            </a:gs>
            <a:gs pos="100000">
              <a:schemeClr val="accent1">
                <a:alpha val="67000"/>
                <a:lumMod val="15000"/>
                <a:lumOff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WordArt 11"/>
          <p:cNvSpPr>
            <a:spLocks noChangeArrowheads="1" noChangeShapeType="1" noTextEdit="1"/>
          </p:cNvSpPr>
          <p:nvPr/>
        </p:nvSpPr>
        <p:spPr bwMode="auto">
          <a:xfrm rot="5400000">
            <a:off x="-1546512" y="2975801"/>
            <a:ext cx="6858000" cy="914400"/>
          </a:xfrm>
          <a:prstGeom prst="rect">
            <a:avLst/>
          </a:prstGeom>
        </p:spPr>
        <p:txBody>
          <a:bodyPr vert="wordArtVert"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 fontAlgn="auto"/>
            <a:r>
              <a:rPr lang="ru-RU" sz="3600" b="1" kern="10" dirty="0" err="1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Monotype Corsiva"/>
              </a:rPr>
              <a:t>Ялюблю</a:t>
            </a:r>
            <a:endParaRPr lang="ru-RU" sz="3600" b="1" kern="10" dirty="0">
              <a:ln w="12700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latin typeface="Monotype Corsiva"/>
            </a:endParaRPr>
          </a:p>
        </p:txBody>
      </p:sp>
      <p:sp>
        <p:nvSpPr>
          <p:cNvPr id="11276" name="WordArt 12"/>
          <p:cNvSpPr>
            <a:spLocks noChangeArrowheads="1" noChangeShapeType="1" noTextEdit="1"/>
          </p:cNvSpPr>
          <p:nvPr/>
        </p:nvSpPr>
        <p:spPr bwMode="auto">
          <a:xfrm>
            <a:off x="2500746" y="2822407"/>
            <a:ext cx="8229600" cy="762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Понимать</a:t>
            </a:r>
            <a:r>
              <a:rPr lang="ru-RU" sz="36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, что дело сделано хорошо</a:t>
            </a:r>
            <a:r>
              <a:rPr lang="ru-RU" sz="36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.</a:t>
            </a:r>
          </a:p>
        </p:txBody>
      </p:sp>
      <p:sp>
        <p:nvSpPr>
          <p:cNvPr id="11277" name="WordArt 13"/>
          <p:cNvSpPr>
            <a:spLocks noChangeArrowheads="1" noChangeShapeType="1" noTextEdit="1"/>
          </p:cNvSpPr>
          <p:nvPr/>
        </p:nvSpPr>
        <p:spPr bwMode="auto">
          <a:xfrm>
            <a:off x="2604654" y="6138263"/>
            <a:ext cx="8229600" cy="762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40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Когда так считают другие, мне тоже приятно...</a:t>
            </a:r>
          </a:p>
        </p:txBody>
      </p:sp>
      <p:pic>
        <p:nvPicPr>
          <p:cNvPr id="2050" name="Picture 2" descr="IMG-20180120-WA008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6" b="9552"/>
          <a:stretch/>
        </p:blipFill>
        <p:spPr bwMode="auto">
          <a:xfrm>
            <a:off x="2421108" y="103114"/>
            <a:ext cx="1873828" cy="27373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IMG-20180120-WA007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81969" y="431632"/>
            <a:ext cx="2743200" cy="20383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G-20180120-WA008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75662" y="535859"/>
            <a:ext cx="2692321" cy="20192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IMG-20180120-WA009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3"/>
          <a:stretch/>
        </p:blipFill>
        <p:spPr bwMode="auto">
          <a:xfrm>
            <a:off x="2604654" y="3405377"/>
            <a:ext cx="1859677" cy="25601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G-20180120-WA009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r="5623" b="3824"/>
          <a:stretch/>
        </p:blipFill>
        <p:spPr bwMode="auto">
          <a:xfrm>
            <a:off x="5171742" y="3515676"/>
            <a:ext cx="1958688" cy="25462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C:\Users\Хава\AppData\Local\Microsoft\Windows\Temporary Internet Files\Content.Word\IMG-20180120-WA0110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4" t="1469" r="6435" b="2428"/>
          <a:stretch/>
        </p:blipFill>
        <p:spPr bwMode="auto">
          <a:xfrm>
            <a:off x="8149593" y="3729504"/>
            <a:ext cx="1975078" cy="25329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288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/>
      <p:bldP spid="11276" grpId="0"/>
      <p:bldP spid="112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Глава седьмая-…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09" y="2431473"/>
            <a:ext cx="10671462" cy="3314700"/>
          </a:xfrm>
        </p:spPr>
        <p:txBody>
          <a:bodyPr>
            <a:normAutofit fontScale="92500" lnSpcReduction="20000"/>
          </a:bodyPr>
          <a:lstStyle/>
          <a:p>
            <a:endParaRPr lang="ru-RU" sz="11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latin typeface="Monotype Corsiva" panose="03010101010201010101" pitchFamily="66" charset="0"/>
              </a:rPr>
              <a:t>Наша </a:t>
            </a:r>
            <a:r>
              <a:rPr lang="ru-RU" sz="2600" dirty="0">
                <a:latin typeface="Monotype Corsiva" panose="03010101010201010101" pitchFamily="66" charset="0"/>
              </a:rPr>
              <a:t>ж</a:t>
            </a:r>
            <a:r>
              <a:rPr lang="ru-RU" sz="2600" dirty="0" smtClean="0">
                <a:latin typeface="Monotype Corsiva" panose="03010101010201010101" pitchFamily="66" charset="0"/>
              </a:rPr>
              <a:t>изнь </a:t>
            </a:r>
            <a:r>
              <a:rPr lang="ru-RU" sz="2600" dirty="0">
                <a:latin typeface="Monotype Corsiva" panose="03010101010201010101" pitchFamily="66" charset="0"/>
              </a:rPr>
              <a:t>похожа на детский калейдоскоп. Помните? … У меня был с битыми разноцветными стёклышками… Так и каждый миг в жизни окрашен в свой, совершенно неповторимый цвет… </a:t>
            </a:r>
          </a:p>
          <a:p>
            <a:pPr marL="0" indent="0" algn="just">
              <a:buNone/>
            </a:pPr>
            <a:r>
              <a:rPr lang="ru-RU" sz="2600" dirty="0">
                <a:latin typeface="Monotype Corsiva" panose="03010101010201010101" pitchFamily="66" charset="0"/>
              </a:rPr>
              <a:t>И только от человека зависит, как кусочки сложатся в следующий момент: </a:t>
            </a:r>
          </a:p>
          <a:p>
            <a:pPr marL="0" indent="0" algn="just">
              <a:buNone/>
            </a:pPr>
            <a:r>
              <a:rPr lang="ru-RU" sz="2600" dirty="0">
                <a:latin typeface="Monotype Corsiva" panose="03010101010201010101" pitchFamily="66" charset="0"/>
              </a:rPr>
              <a:t>как повернёшь - так и будет… </a:t>
            </a:r>
            <a:endParaRPr lang="ru-RU" sz="2600" dirty="0" smtClean="0">
              <a:latin typeface="Monotype Corsiva" panose="03010101010201010101" pitchFamily="66" charset="0"/>
            </a:endParaRPr>
          </a:p>
          <a:p>
            <a:pPr marL="0" indent="0" algn="just">
              <a:buNone/>
            </a:pPr>
            <a:r>
              <a:rPr lang="ru-RU" sz="2600" dirty="0" err="1" smtClean="0">
                <a:latin typeface="Monotype Corsiva" panose="03010101010201010101" pitchFamily="66" charset="0"/>
              </a:rPr>
              <a:t>рассыпятся</a:t>
            </a:r>
            <a:r>
              <a:rPr lang="ru-RU" sz="2600" dirty="0" smtClean="0">
                <a:latin typeface="Monotype Corsiva" panose="03010101010201010101" pitchFamily="66" charset="0"/>
              </a:rPr>
              <a:t> </a:t>
            </a:r>
            <a:r>
              <a:rPr lang="ru-RU" sz="2600" dirty="0">
                <a:latin typeface="Monotype Corsiva" panose="03010101010201010101" pitchFamily="66" charset="0"/>
              </a:rPr>
              <a:t>или сложатся в красивейший праздничный узор? </a:t>
            </a:r>
            <a:endParaRPr lang="ru-RU" sz="2600" dirty="0" smtClean="0">
              <a:latin typeface="Monotype Corsiva" panose="03010101010201010101" pitchFamily="66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latin typeface="Monotype Corsiva" panose="03010101010201010101" pitchFamily="66" charset="0"/>
              </a:rPr>
              <a:t>Седьмая </a:t>
            </a:r>
            <a:r>
              <a:rPr lang="ru-RU" sz="2600" dirty="0">
                <a:latin typeface="Monotype Corsiva" panose="03010101010201010101" pitchFamily="66" charset="0"/>
              </a:rPr>
              <a:t>глава моего романа не окончена. Её я продолжаю </a:t>
            </a:r>
            <a:r>
              <a:rPr lang="ru-RU" sz="2600" dirty="0" smtClean="0">
                <a:latin typeface="Monotype Corsiva" panose="03010101010201010101" pitchFamily="66" charset="0"/>
              </a:rPr>
              <a:t>писать, и какой будет  развязка покажет время… </a:t>
            </a:r>
            <a:endParaRPr lang="ru-RU" sz="26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02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818" y="1132609"/>
            <a:ext cx="10785765" cy="409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Свое выступление  хочется закончить словами из стихотворения Галины  </a:t>
            </a:r>
            <a:r>
              <a:rPr lang="ru-RU" sz="2800" dirty="0" err="1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Петелиной</a:t>
            </a:r>
            <a:r>
              <a:rPr lang="ru-RU" sz="28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 В нашей жизни все неповторимо,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Так ведется издавна, в веках,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лишь одно бесспорно, зримо: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Кто учил – живет в учениках».</a:t>
            </a:r>
            <a:endParaRPr lang="ru-RU" sz="32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im0-tub-ru.yandex.net/i?id=77d62f1eab39d305ecacba4e297e1bd4-l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319" y="4324985"/>
            <a:ext cx="3446780" cy="25330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7635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9091" y="3522519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5400" dirty="0" smtClean="0">
              <a:ln w="0"/>
              <a:solidFill>
                <a:srgbClr val="B311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lvl="0" algn="ctr"/>
            <a:endParaRPr lang="ru-RU" sz="5400" dirty="0">
              <a:ln w="0"/>
              <a:solidFill>
                <a:srgbClr val="B311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lvl="0" algn="ctr"/>
            <a:r>
              <a:rPr lang="ru-RU" sz="540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Спасибо </a:t>
            </a:r>
            <a:r>
              <a:rPr lang="ru-RU" sz="5400" dirty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 внимание!</a:t>
            </a:r>
          </a:p>
        </p:txBody>
      </p:sp>
      <p:pic>
        <p:nvPicPr>
          <p:cNvPr id="3" name="Рисунок 2" descr="https://im0-tub-ru.yandex.net/i?id=b0ab5045f1a9ead1f348947bbabc65d0-l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927" y="492793"/>
            <a:ext cx="6257925" cy="4582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3898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0099" y="561108"/>
            <a:ext cx="9132045" cy="5247409"/>
          </a:xfrm>
        </p:spPr>
        <p:txBody>
          <a:bodyPr/>
          <a:lstStyle/>
          <a:p>
            <a:r>
              <a:rPr lang="ru-RU" sz="3200" dirty="0" smtClean="0">
                <a:solidFill>
                  <a:srgbClr val="EDF9DD"/>
                </a:solidFill>
                <a:latin typeface="Century Schoolbook" panose="02040604050505020304" pitchFamily="18" charset="0"/>
              </a:rPr>
              <a:t/>
            </a:r>
            <a:br>
              <a:rPr lang="ru-RU" sz="3200" dirty="0" smtClean="0">
                <a:solidFill>
                  <a:srgbClr val="EDF9DD"/>
                </a:solidFill>
                <a:latin typeface="Century Schoolbook" panose="02040604050505020304" pitchFamily="18" charset="0"/>
              </a:rPr>
            </a:br>
            <a:r>
              <a:rPr lang="ru-RU" sz="3200" dirty="0" smtClean="0">
                <a:solidFill>
                  <a:srgbClr val="EDF9DD"/>
                </a:solidFill>
                <a:latin typeface="Century Schoolbook" panose="02040604050505020304" pitchFamily="18" charset="0"/>
              </a:rPr>
              <a:t/>
            </a:r>
            <a:br>
              <a:rPr lang="ru-RU" sz="3200" dirty="0" smtClean="0">
                <a:solidFill>
                  <a:srgbClr val="EDF9DD"/>
                </a:solidFill>
                <a:latin typeface="Century Schoolbook" panose="02040604050505020304" pitchFamily="18" charset="0"/>
              </a:rPr>
            </a:br>
            <a:r>
              <a:rPr lang="ru-RU" sz="3200" dirty="0">
                <a:solidFill>
                  <a:srgbClr val="EDF9DD"/>
                </a:solidFill>
                <a:latin typeface="Century Schoolbook" panose="02040604050505020304" pitchFamily="18" charset="0"/>
              </a:rPr>
              <a:t/>
            </a:r>
            <a:br>
              <a:rPr lang="ru-RU" sz="3200" dirty="0">
                <a:solidFill>
                  <a:srgbClr val="EDF9DD"/>
                </a:solidFill>
                <a:latin typeface="Century Schoolbook" panose="02040604050505020304" pitchFamily="18" charset="0"/>
              </a:rPr>
            </a:br>
            <a:r>
              <a:rPr lang="ru-RU" sz="3200" dirty="0" smtClean="0">
                <a:solidFill>
                  <a:srgbClr val="EDF9DD"/>
                </a:solidFill>
                <a:latin typeface="Century Schoolbook" panose="02040604050505020304" pitchFamily="18" charset="0"/>
              </a:rPr>
              <a:t/>
            </a:r>
            <a:br>
              <a:rPr lang="ru-RU" sz="3200" dirty="0" smtClean="0">
                <a:solidFill>
                  <a:srgbClr val="EDF9DD"/>
                </a:solidFill>
                <a:latin typeface="Century Schoolbook" panose="02040604050505020304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Появившийся на свет, каждый человек начинает писать роман, который называется «Книга жизни…».Я приглашаю вас на экскурсию по главам из моей жизни.</a:t>
            </a:r>
            <a:endParaRPr lang="ru-RU" sz="32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3" name="Рисунок 2" descr="https://im0-tub-ru.yandex.net/i?id=96e554984b502db91c792072f312949b-l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46" y="363363"/>
            <a:ext cx="3141345" cy="29724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404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718" y="509155"/>
            <a:ext cx="9365649" cy="1392381"/>
          </a:xfrm>
        </p:spPr>
        <p:txBody>
          <a:bodyPr/>
          <a:lstStyle/>
          <a:p>
            <a:r>
              <a:rPr lang="ru-RU" sz="1800" dirty="0">
                <a:solidFill>
                  <a:srgbClr val="92D050"/>
                </a:solidFill>
                <a:latin typeface="Lucida Console" panose="020B0609040504020204" pitchFamily="49" charset="0"/>
              </a:rPr>
              <a:t/>
            </a:r>
            <a:br>
              <a:rPr lang="ru-RU" sz="1800" dirty="0">
                <a:solidFill>
                  <a:srgbClr val="92D050"/>
                </a:solidFill>
                <a:latin typeface="Lucida Console" panose="020B0609040504020204" pitchFamily="49" charset="0"/>
              </a:rPr>
            </a:br>
            <a:r>
              <a:rPr lang="ru-RU" sz="3200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  <a:t>Глава первая-позвольте представиться.</a:t>
            </a:r>
            <a:r>
              <a:rPr lang="ru-RU" sz="3200" dirty="0">
                <a:solidFill>
                  <a:srgbClr val="92D050"/>
                </a:solidFill>
                <a:latin typeface="Monotype Corsiva" panose="03010101010201010101" pitchFamily="66" charset="0"/>
              </a:rPr>
              <a:t/>
            </a:r>
            <a:br>
              <a:rPr lang="ru-RU" sz="3200" dirty="0">
                <a:solidFill>
                  <a:srgbClr val="92D050"/>
                </a:solidFill>
                <a:latin typeface="Monotype Corsiva" panose="03010101010201010101" pitchFamily="66" charset="0"/>
              </a:rPr>
            </a:br>
            <a:r>
              <a:rPr lang="ru-RU" sz="3200" dirty="0">
                <a:solidFill>
                  <a:srgbClr val="92D050"/>
                </a:solidFill>
                <a:latin typeface="Monotype Corsiva" panose="03010101010201010101" pitchFamily="66" charset="0"/>
              </a:rPr>
              <a:t> </a:t>
            </a:r>
            <a:endParaRPr lang="ru-RU" sz="5400" dirty="0">
              <a:solidFill>
                <a:srgbClr val="92D05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4674" y="2327563"/>
            <a:ext cx="7953699" cy="5666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Monotype Corsiva" panose="03010101010201010101" pitchFamily="66" charset="0"/>
              </a:rPr>
              <a:t>Я, </a:t>
            </a:r>
            <a:r>
              <a:rPr lang="ru-RU" sz="2400" dirty="0" err="1" smtClean="0">
                <a:latin typeface="Monotype Corsiva" panose="03010101010201010101" pitchFamily="66" charset="0"/>
              </a:rPr>
              <a:t>Абдулаева</a:t>
            </a:r>
            <a:r>
              <a:rPr lang="ru-RU" sz="2400" dirty="0" smtClean="0">
                <a:latin typeface="Monotype Corsiva" panose="03010101010201010101" pitchFamily="66" charset="0"/>
              </a:rPr>
              <a:t> Хава </a:t>
            </a:r>
            <a:r>
              <a:rPr lang="ru-RU" sz="2400" dirty="0" err="1" smtClean="0">
                <a:latin typeface="Monotype Corsiva" panose="03010101010201010101" pitchFamily="66" charset="0"/>
              </a:rPr>
              <a:t>Мовсаровна</a:t>
            </a:r>
            <a:r>
              <a:rPr lang="ru-RU" sz="2400" dirty="0" smtClean="0">
                <a:latin typeface="Monotype Corsiva" panose="03010101010201010101" pitchFamily="66" charset="0"/>
              </a:rPr>
              <a:t> ,учитель истории, классный руководитель 10 класса Муниципального бюджетного общеобразовательного учреждения  «</a:t>
            </a:r>
            <a:r>
              <a:rPr lang="ru-RU" sz="2400" dirty="0" err="1" smtClean="0">
                <a:latin typeface="Monotype Corsiva" panose="03010101010201010101" pitchFamily="66" charset="0"/>
              </a:rPr>
              <a:t>Червленно-Узловская</a:t>
            </a:r>
            <a:r>
              <a:rPr lang="ru-RU" sz="2400" dirty="0" smtClean="0">
                <a:latin typeface="Monotype Corsiva" panose="03010101010201010101" pitchFamily="66" charset="0"/>
              </a:rPr>
              <a:t> СОШ». Стаж моей профессиональной деятельности 14 лет.</a:t>
            </a:r>
          </a:p>
          <a:p>
            <a:endParaRPr lang="ru-RU" sz="3200" dirty="0" smtClean="0">
              <a:solidFill>
                <a:srgbClr val="92D050"/>
              </a:solidFill>
              <a:latin typeface="Monotype Corsiva" panose="03010101010201010101" pitchFamily="66" charset="0"/>
            </a:endParaRPr>
          </a:p>
          <a:p>
            <a:endParaRPr lang="ru-RU" sz="2800" dirty="0">
              <a:solidFill>
                <a:srgbClr val="92D050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            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«</a:t>
            </a:r>
            <a:r>
              <a:rPr lang="ru-RU" sz="3200" dirty="0">
                <a:solidFill>
                  <a:schemeClr val="tx1"/>
                </a:solidFill>
                <a:latin typeface="Monotype Corsiva" panose="03010101010201010101" pitchFamily="66" charset="0"/>
              </a:rPr>
              <a:t>Моя профессия – воспитать Человека!» </a:t>
            </a:r>
          </a:p>
          <a:p>
            <a:endParaRPr lang="ru-RU" sz="3200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IMG-20180119-WA00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5" b="31708"/>
          <a:stretch>
            <a:fillRect/>
          </a:stretch>
        </p:blipFill>
        <p:spPr bwMode="auto">
          <a:xfrm>
            <a:off x="378835" y="2207635"/>
            <a:ext cx="3211765" cy="33307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39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09" y="767353"/>
            <a:ext cx="10307781" cy="1321220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  <a:t>Глава вторая-мое образование.</a:t>
            </a:r>
            <a:br>
              <a:rPr lang="ru-RU" sz="5400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</a:br>
            <a:endParaRPr lang="ru-RU" sz="5400" dirty="0">
              <a:solidFill>
                <a:srgbClr val="92D05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9544" y="2369127"/>
            <a:ext cx="10754591" cy="2587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Monotype Corsiva" panose="03010101010201010101" pitchFamily="66" charset="0"/>
              </a:rPr>
              <a:t>В моей семье не было педагогов, но уже с детства я с уважением относилась к своим учителям, мне очень хотелось стать одной из них, и моей любимой игрой в детстве была  игра «в школу». Еще одна причина по которой я решила стать педагогом. В 90-е гг. наша Чеченская Республика пережила страшное бремя, были разрушены города, школы, больницы. Эта трагедия коснулась и нашего села. Была частично разрушена и наша школа. В эти трудные времена проявили свою стойкость и силу наши учителя, которые с улыбкой приходили в класс. И конечно же я после окончания школы поступила в ЧГПИ на факультет русского языка и литературы. Окончив институт я получила профессию педагога.</a:t>
            </a:r>
          </a:p>
          <a:p>
            <a:pPr algn="just"/>
            <a:endParaRPr lang="ru-RU" sz="2000" dirty="0">
              <a:latin typeface="Monotype Corsiva" panose="03010101010201010101" pitchFamily="66" charset="0"/>
            </a:endParaRPr>
          </a:p>
          <a:p>
            <a:pPr marL="0" indent="0" algn="just">
              <a:buNone/>
            </a:pPr>
            <a:endParaRPr lang="ru-RU" sz="2000" dirty="0"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3439391" y="5145683"/>
            <a:ext cx="70658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4400" b="1" kern="0" dirty="0">
                <a:ln w="6350">
                  <a:noFill/>
                </a:ln>
                <a:solidFill>
                  <a:schemeClr val="accent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Я не могла не стать </a:t>
            </a:r>
            <a:r>
              <a:rPr lang="ru-RU" sz="4400" b="1" kern="0" dirty="0" smtClean="0">
                <a:ln w="6350">
                  <a:noFill/>
                </a:ln>
                <a:solidFill>
                  <a:schemeClr val="accent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учителем!</a:t>
            </a:r>
            <a:endParaRPr lang="ru-RU" kern="0" dirty="0">
              <a:solidFill>
                <a:schemeClr val="accent2"/>
              </a:solidFill>
            </a:endParaRPr>
          </a:p>
        </p:txBody>
      </p:sp>
      <p:pic>
        <p:nvPicPr>
          <p:cNvPr id="5" name="Рисунок 4" descr="C:\Users\Хава\Desktop\ВСЕ\Новая папка (4)\2017г\Новая папка (6)\Новая папка (11)\Новая папка (7)\психолог\1105201517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82" y="4512961"/>
            <a:ext cx="2675082" cy="20348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198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6517" y="848977"/>
            <a:ext cx="8761413" cy="706964"/>
          </a:xfrm>
        </p:spPr>
        <p:txBody>
          <a:bodyPr>
            <a:noAutofit/>
          </a:bodyPr>
          <a:lstStyle/>
          <a:p>
            <a:pPr algn="ctr"/>
            <a:r>
              <a:rPr lang="ru-RU" sz="6600" dirty="0">
                <a:solidFill>
                  <a:srgbClr val="92D050"/>
                </a:solidFill>
                <a:latin typeface="Monotype Corsiva" panose="03010101010201010101" pitchFamily="66" charset="0"/>
              </a:rPr>
              <a:t>Глава третья-моя семья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7364" y="2334218"/>
            <a:ext cx="10442864" cy="2680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Monotype Corsiva" panose="03010101010201010101" pitchFamily="66" charset="0"/>
              </a:rPr>
              <a:t>Для хорошей и плодотворной работы любому человеку нужна поддержка и опора .Поддержка и опора для меня –моя семья. Семья у меня большая и дружная.</a:t>
            </a:r>
          </a:p>
          <a:p>
            <a:pPr marL="0" indent="0">
              <a:buNone/>
            </a:pPr>
            <a:endParaRPr lang="ru-RU" sz="2800" dirty="0"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29784" y="5793350"/>
            <a:ext cx="6096000" cy="10646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Семья должна работать в команде, поддерживая индивидуальные цели и устремления друг друга.</a:t>
            </a:r>
          </a:p>
          <a:p>
            <a:endParaRPr lang="ru-RU" dirty="0"/>
          </a:p>
        </p:txBody>
      </p:sp>
      <p:pic>
        <p:nvPicPr>
          <p:cNvPr id="5" name="Рисунок 4" descr="C:\Users\Хава\AppData\Local\Microsoft\Windows\Temporary Internet Files\Content.Word\IMG-20180129-WA008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627" y="3397826"/>
            <a:ext cx="2940434" cy="25069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Хава\AppData\Local\Microsoft\Windows\Temporary Internet Files\Content.Word\IMG-20180129-WA0079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31" t="25196" r="2431" b="33594"/>
          <a:stretch/>
        </p:blipFill>
        <p:spPr bwMode="auto">
          <a:xfrm>
            <a:off x="1" y="4104408"/>
            <a:ext cx="3636818" cy="25353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7497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rgbClr val="92D05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Глава четвертая-мое хобби</a:t>
            </a:r>
            <a:endParaRPr lang="ru-RU" sz="6000" dirty="0">
              <a:solidFill>
                <a:srgbClr val="92D05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5905" y="3667992"/>
            <a:ext cx="10619509" cy="633989"/>
          </a:xfrm>
        </p:spPr>
        <p:txBody>
          <a:bodyPr/>
          <a:lstStyle/>
          <a:p>
            <a:endParaRPr lang="ru-RU" sz="3200" dirty="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endParaRPr lang="ru-RU" sz="3200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endParaRPr lang="ru-RU" sz="3200" dirty="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endParaRPr lang="ru-RU" sz="3200" dirty="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endParaRPr lang="ru-RU" sz="3200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endParaRPr lang="ru-RU" sz="3200" dirty="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endParaRPr lang="ru-RU" sz="3200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endParaRPr lang="ru-RU" sz="3200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9709" y="2566555"/>
            <a:ext cx="11191009" cy="2051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B31166"/>
              </a:buClr>
              <a:buSzPct val="80000"/>
            </a:pPr>
            <a:r>
              <a:rPr lang="ru-RU" sz="3200" dirty="0">
                <a:solidFill>
                  <a:prstClr val="black"/>
                </a:solidFill>
                <a:latin typeface="Monotype Corsiva" panose="03010101010201010101" pitchFamily="66" charset="0"/>
              </a:rPr>
              <a:t>Конечно профессия учителя не позволяет проводить много времени у плиты,  </a:t>
            </a:r>
            <a:r>
              <a:rPr lang="ru-RU" sz="320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но я  </a:t>
            </a:r>
            <a:r>
              <a:rPr lang="ru-RU" sz="3200" dirty="0">
                <a:solidFill>
                  <a:prstClr val="black"/>
                </a:solidFill>
                <a:latin typeface="Monotype Corsiva" panose="03010101010201010101" pitchFamily="66" charset="0"/>
              </a:rPr>
              <a:t>часто стараюсь  баловать своих родных вкусными радостями. </a:t>
            </a:r>
            <a:r>
              <a:rPr lang="ru-RU" sz="320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Мое увлечение – кулинария. Также люблю много читать художественную литературу.</a:t>
            </a:r>
            <a:endParaRPr lang="ru-RU" sz="3200" dirty="0">
              <a:solidFill>
                <a:prstClr val="black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38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9090" y="817804"/>
            <a:ext cx="8761413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  <a:t>Глава пятая -моя работа</a:t>
            </a:r>
            <a:endParaRPr lang="ru-RU" sz="7200" dirty="0">
              <a:solidFill>
                <a:srgbClr val="92D05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0490" y="2223655"/>
            <a:ext cx="10920845" cy="362955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Мое педагогическое кредо: 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Кредо </a:t>
            </a:r>
            <a:r>
              <a:rPr lang="ru-RU" sz="2000" dirty="0">
                <a:solidFill>
                  <a:schemeClr val="tx1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в переводе с латинского  означает «верю».  Я верю, что каждый  ребёнок по своему талантлив, поэтому учителю надо помочь ему раскрыть свои способности и возможности. И я как учитель стараюсь увидеть, разглядеть, не пропустить в ребенке все лучшее, что в нем есть. Для меня главное  любить и понимать своих учеников.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Люблю детей и свою профессию! Из года в год я становлюсь мудрее, когда я вижу наяву </a:t>
            </a:r>
            <a:r>
              <a:rPr lang="ru-RU" sz="2000" dirty="0" smtClean="0">
                <a:solidFill>
                  <a:schemeClr val="tx1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успехи детей. </a:t>
            </a:r>
            <a:r>
              <a:rPr lang="ru-RU" sz="2000" dirty="0">
                <a:solidFill>
                  <a:schemeClr val="tx1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Теплом, любовью сердце наполняется, когда я слышу звонкий, детский смех. </a:t>
            </a:r>
            <a:endParaRPr lang="ru-RU" sz="2000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 descr="C:\Users\Хава\AppData\Local\Microsoft\Windows\Temporary Internet Files\Content.Word\IMG-20180109-WA006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008" y="4561609"/>
            <a:ext cx="3586019" cy="23815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407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455" y="883227"/>
            <a:ext cx="9252911" cy="641541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rgbClr val="92D05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Lucida Console" panose="020B0609040504020204" pitchFamily="49" charset="0"/>
              </a:rPr>
              <a:t/>
            </a:r>
            <a:br>
              <a:rPr lang="ru-RU" sz="2000" b="1" dirty="0" smtClean="0">
                <a:solidFill>
                  <a:srgbClr val="92D05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Lucida Console" panose="020B0609040504020204" pitchFamily="49" charset="0"/>
              </a:rPr>
            </a:br>
            <a:r>
              <a:rPr lang="ru-RU" sz="2000" b="1" dirty="0" smtClean="0">
                <a:solidFill>
                  <a:srgbClr val="92D05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Lucida Console" panose="020B0609040504020204" pitchFamily="49" charset="0"/>
              </a:rPr>
              <a:t>«Понимание, великодушие, милосердие, терпимость и вера в ребенка – вот наши главные лекарства. </a:t>
            </a:r>
            <a:r>
              <a:rPr lang="ru-RU" sz="2400" b="1" dirty="0" smtClean="0">
                <a:solidFill>
                  <a:srgbClr val="92D05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Lucida Console" panose="020B0609040504020204" pitchFamily="49" charset="0"/>
              </a:rPr>
              <a:t/>
            </a:r>
            <a:br>
              <a:rPr lang="ru-RU" sz="2400" b="1" dirty="0" smtClean="0">
                <a:solidFill>
                  <a:srgbClr val="92D05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Lucida Console" panose="020B0609040504020204" pitchFamily="49" charset="0"/>
              </a:rPr>
            </a:br>
            <a:r>
              <a:rPr lang="ru-RU" sz="2000" b="1" dirty="0" smtClean="0">
                <a:solidFill>
                  <a:srgbClr val="92D05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Lucida Console" panose="020B0609040504020204" pitchFamily="49" charset="0"/>
              </a:rPr>
              <a:t>И еще полнокровная, радостная, яркая, наполненная трудом, общением и заботой о других, жизнь» </a:t>
            </a:r>
            <a:r>
              <a:rPr lang="ru-RU" b="1" dirty="0" smtClean="0">
                <a:solidFill>
                  <a:srgbClr val="92D05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Lucida Console" panose="020B0609040504020204" pitchFamily="49" charset="0"/>
              </a:rPr>
              <a:t/>
            </a:r>
            <a:br>
              <a:rPr lang="ru-RU" b="1" dirty="0" smtClean="0">
                <a:solidFill>
                  <a:srgbClr val="92D05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Lucida Console" panose="020B0609040504020204" pitchFamily="49" charset="0"/>
              </a:rPr>
            </a:br>
            <a:r>
              <a:rPr lang="ru-RU" b="1" dirty="0" smtClean="0">
                <a:solidFill>
                  <a:srgbClr val="92D05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Lucida Console" panose="020B0609040504020204" pitchFamily="49" charset="0"/>
              </a:rPr>
              <a:t>                                                                       </a:t>
            </a:r>
            <a:r>
              <a:rPr lang="ru-RU" sz="1800" b="1" dirty="0" smtClean="0">
                <a:solidFill>
                  <a:srgbClr val="92D05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Дубровский А. А.</a:t>
            </a:r>
            <a:endParaRPr lang="ru-RU" sz="3200" b="1" dirty="0">
              <a:solidFill>
                <a:srgbClr val="92D05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937" y="2223655"/>
            <a:ext cx="11662064" cy="4187536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400" dirty="0">
                <a:solidFill>
                  <a:srgbClr val="444444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solidFill>
                  <a:schemeClr val="tx1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Большое </a:t>
            </a:r>
            <a:r>
              <a:rPr lang="ru-RU" sz="2000" dirty="0">
                <a:solidFill>
                  <a:schemeClr val="tx1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значение для меня имеет участие во внеклассных </a:t>
            </a:r>
            <a:r>
              <a:rPr lang="ru-RU" sz="2000" dirty="0" smtClean="0">
                <a:solidFill>
                  <a:schemeClr val="tx1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мероприятиях, особенно замкнутых ,стеснительных ,неуверенных в себе детей, которые именно на таких мероприятиях раскрывают свои способности . </a:t>
            </a:r>
            <a:r>
              <a:rPr lang="ru-RU" sz="2000" dirty="0">
                <a:solidFill>
                  <a:schemeClr val="tx1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Например, в декабре </a:t>
            </a:r>
            <a:r>
              <a:rPr lang="ru-RU" sz="2000" dirty="0" smtClean="0">
                <a:solidFill>
                  <a:schemeClr val="tx1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было </a:t>
            </a:r>
            <a:r>
              <a:rPr lang="ru-RU" sz="2000" dirty="0">
                <a:solidFill>
                  <a:schemeClr val="tx1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проведено открытое мероприятие для учащихся девятых классов «Знаешь ли ты </a:t>
            </a:r>
            <a:r>
              <a:rPr lang="ru-RU" sz="2000" dirty="0" smtClean="0">
                <a:solidFill>
                  <a:schemeClr val="tx1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Конституцию РФ</a:t>
            </a:r>
            <a:r>
              <a:rPr lang="ru-RU" sz="2000" dirty="0">
                <a:solidFill>
                  <a:schemeClr val="tx1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?», где  </a:t>
            </a:r>
            <a:r>
              <a:rPr lang="ru-RU" sz="2000" dirty="0" smtClean="0">
                <a:solidFill>
                  <a:schemeClr val="tx1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самая  стеснительная ученица проявила </a:t>
            </a:r>
            <a:r>
              <a:rPr lang="ru-RU" sz="2000" dirty="0">
                <a:solidFill>
                  <a:schemeClr val="tx1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себя как очень </a:t>
            </a:r>
            <a:r>
              <a:rPr lang="ru-RU" sz="2000" dirty="0" smtClean="0">
                <a:solidFill>
                  <a:schemeClr val="tx1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способная ведущая мероприятия , у нее раскрылись  ораторские способности.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dirty="0" smtClean="0">
              <a:solidFill>
                <a:srgbClr val="000000"/>
              </a:solidFill>
              <a:latin typeface="Monotype Corsiva" panose="03010101010201010101" pitchFamily="66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Хава\Downloads\IMG-20171212-WA010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421" y="4507344"/>
            <a:ext cx="2953804" cy="20434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C:\Users\Хава\Downloads\IMG-20171212-WA012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63" y="4507344"/>
            <a:ext cx="3105320" cy="21269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2989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r>
              <a:rPr lang="ru-RU" sz="5400" dirty="0">
                <a:solidFill>
                  <a:srgbClr val="92D05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«Любить не всех, а каждого…».</a:t>
            </a:r>
            <a:r>
              <a:rPr lang="ru-RU" sz="5400" dirty="0">
                <a:solidFill>
                  <a:srgbClr val="92D050"/>
                </a:solidFill>
                <a:latin typeface="Monotype Corsiva" panose="03010101010201010101" pitchFamily="66" charset="0"/>
              </a:rPr>
              <a:t/>
            </a:r>
            <a:br>
              <a:rPr lang="ru-RU" sz="5400" dirty="0">
                <a:solidFill>
                  <a:srgbClr val="92D050"/>
                </a:solidFill>
                <a:latin typeface="Monotype Corsiva" panose="03010101010201010101" pitchFamily="66" charset="0"/>
              </a:rPr>
            </a:br>
            <a:endParaRPr lang="ru-RU" sz="5400" dirty="0">
              <a:solidFill>
                <a:srgbClr val="92D05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154" y="2317173"/>
            <a:ext cx="10058401" cy="3702627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Важно </a:t>
            </a: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отметить, что участвовали в мероприятии абсолютно все дети. Но это ученица  была убеждена, что выполняет очень важную миссию, чувствуя себя </a:t>
            </a:r>
            <a:r>
              <a:rPr lang="ru-RU" sz="2000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в чем-то учителем </a:t>
            </a: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- наставником для них, и была очень рада этому</a:t>
            </a:r>
            <a:r>
              <a:rPr lang="ru-RU" sz="2000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000" dirty="0"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C:\Users\Хава\Downloads\IMG-20171212-WA010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65" y="3740728"/>
            <a:ext cx="3942125" cy="29440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 descr="C:\Users\Хава\Downloads\IMG-20171212-WA012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0" t="16420" r="17010" b="26108"/>
          <a:stretch/>
        </p:blipFill>
        <p:spPr bwMode="auto">
          <a:xfrm>
            <a:off x="6520336" y="3449782"/>
            <a:ext cx="3953700" cy="30376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399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853</TotalTime>
  <Words>604</Words>
  <Application>Microsoft Office PowerPoint</Application>
  <PresentationFormat>Широкоэкранный</PresentationFormat>
  <Paragraphs>77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Century Gothic</vt:lpstr>
      <vt:lpstr>Century Schoolbook</vt:lpstr>
      <vt:lpstr>Lucida Console</vt:lpstr>
      <vt:lpstr>Monotype Corsiva</vt:lpstr>
      <vt:lpstr>Times New Roman</vt:lpstr>
      <vt:lpstr>Wingdings 3</vt:lpstr>
      <vt:lpstr>Ион (конференц-зал)</vt:lpstr>
      <vt:lpstr>Муниципальное бюджетное общеобразовательное учреждение «Червленно-Узловская СОШ»</vt:lpstr>
      <vt:lpstr>    Появившийся на свет, каждый человек начинает писать роман, который называется «Книга жизни…».Я приглашаю вас на экскурсию по главам из моей жизни.</vt:lpstr>
      <vt:lpstr> Глава первая-позвольте представиться.  </vt:lpstr>
      <vt:lpstr>Глава вторая-мое образование. </vt:lpstr>
      <vt:lpstr>Глава третья-моя семья</vt:lpstr>
      <vt:lpstr>Глава четвертая-мое хобби</vt:lpstr>
      <vt:lpstr>Глава пятая -моя работа</vt:lpstr>
      <vt:lpstr> «Понимание, великодушие, милосердие, терпимость и вера в ребенка – вот наши главные лекарства.  И еще полнокровная, радостная, яркая, наполненная трудом, общением и заботой о других, жизнь»                                                                         Дубровский А. А.</vt:lpstr>
      <vt:lpstr>  «Любить не всех, а каждого…». </vt:lpstr>
      <vt:lpstr>«Учитель, будь солнцем, излучающим человеческое тепло, будь почвой, богатой ферментами человеческих чувств, и сей знания не только в памяти и сознании твоих учеников, но и в их душах и сердцах.» (Ш. Амонашвили)</vt:lpstr>
      <vt:lpstr>В каждом ребенке – чудо, ожидай его!</vt:lpstr>
      <vt:lpstr>    Дети – это живые цветы земли.                                                                                         М.Горький </vt:lpstr>
      <vt:lpstr>Глава шестая-мои поощрения</vt:lpstr>
      <vt:lpstr>Презентация PowerPoint</vt:lpstr>
      <vt:lpstr>Глава седьмая-…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Хава</dc:creator>
  <cp:lastModifiedBy>Хава</cp:lastModifiedBy>
  <cp:revision>58</cp:revision>
  <cp:lastPrinted>2018-02-14T13:21:28Z</cp:lastPrinted>
  <dcterms:created xsi:type="dcterms:W3CDTF">2018-01-18T10:53:55Z</dcterms:created>
  <dcterms:modified xsi:type="dcterms:W3CDTF">2018-02-14T13:24:40Z</dcterms:modified>
</cp:coreProperties>
</file>