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89" r:id="rId2"/>
    <p:sldId id="288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82" r:id="rId21"/>
    <p:sldId id="283" r:id="rId22"/>
    <p:sldId id="285" r:id="rId23"/>
    <p:sldId id="287" r:id="rId24"/>
    <p:sldId id="274" r:id="rId25"/>
    <p:sldId id="286" r:id="rId26"/>
    <p:sldId id="276" r:id="rId27"/>
    <p:sldId id="277" r:id="rId28"/>
    <p:sldId id="275" r:id="rId29"/>
    <p:sldId id="280" r:id="rId30"/>
    <p:sldId id="279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45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1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6946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989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5660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395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985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01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632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44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12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72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214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28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16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537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72CF7-5840-467E-ACAC-3128CC5F7F0F}" type="datetimeFigureOut">
              <a:rPr lang="ru-RU" smtClean="0"/>
              <a:t>06.02.2018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49F17BB-6228-4CAB-80BF-505719220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81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963882"/>
            <a:ext cx="11513127" cy="4707081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Кладовая педагогического </a:t>
            </a: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мастерства.</a:t>
            </a:r>
          </a:p>
          <a:p>
            <a:pPr marL="0" indent="0" algn="ctr">
              <a:buNone/>
            </a:pP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chemeClr val="tx1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                                                                                            Подготовила – </a:t>
            </a:r>
            <a:r>
              <a:rPr lang="ru-RU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Абдулаева</a:t>
            </a:r>
            <a:r>
              <a:rPr lang="ru-RU" sz="2400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 Хава </a:t>
            </a:r>
            <a:r>
              <a:rPr lang="ru-RU" sz="2400" b="1" dirty="0" err="1" smtClean="0">
                <a:solidFill>
                  <a:schemeClr val="tx1"/>
                </a:solidFill>
                <a:latin typeface="Monotype Corsiva" panose="03010101010201010101" pitchFamily="66" charset="0"/>
              </a:rPr>
              <a:t>Мовсаровна</a:t>
            </a:r>
            <a:endParaRPr lang="ru-RU" sz="500" b="1" dirty="0" smtClean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Рисунок 1" descr="http://www.takpro100.net.ua/images/stories/accessory/clipart/school_clipart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353" y="-100231"/>
            <a:ext cx="3899622" cy="34424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Воспитательная система – это настоящий научный труд, включающий в себя многие аспекты, в том числе планируемый результат. </a:t>
            </a:r>
            <a:endParaRPr lang="ru-RU" sz="24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0"/>
              </a:spcAft>
            </a:pPr>
            <a:endParaRPr lang="ru-RU" sz="18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94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568" y="1825625"/>
            <a:ext cx="1113723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chemeClr val="tx1"/>
                </a:solidFill>
                <a:latin typeface="Monotype Corsiva" panose="03010101010201010101" pitchFamily="66" charset="0"/>
              </a:rPr>
              <a:t>Эту систему надо внедрить в жизнь с помощью методов  и приемов, которые общеизвестны, они описаны как в трудах великих педагогов, так и в современных документах.</a:t>
            </a:r>
          </a:p>
          <a:p>
            <a:endParaRPr lang="ru-RU" sz="4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57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90688"/>
            <a:ext cx="11353800" cy="4486275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существующего многообразия я выбираю такие формы воспитательной работы, которые интересны моим детям и мне.</a:t>
            </a:r>
            <a:endParaRPr lang="ru-RU" sz="20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работаю над программой «Я и большой мир». Слово «мир» имеет множество значений – земной шар,  человеческое общество,  согласие, отсутствие вражды, ссоры. «Я» – это личность подростка. «Большой мир» – все то, что его окружает. </a:t>
            </a:r>
            <a:endParaRPr lang="ru-RU" sz="20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51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632" y="1825625"/>
            <a:ext cx="11113168" cy="4351338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учетом возрастных особенностей учащихся с 5 по 11 класс концепция реализуется в три этапа, каждый имеет свою цель и задачи. В основе данной концепции лежит нравственное воспитание, нормы которого  могут побуждать ребенка к определенным поступкам и действиям, а могут и запрещать или предостерегать от них.</a:t>
            </a:r>
            <a:endParaRPr lang="ru-RU" sz="20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9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33945"/>
            <a:ext cx="11947358" cy="4608081"/>
          </a:xfrm>
        </p:spPr>
        <p:txBody>
          <a:bodyPr/>
          <a:lstStyle/>
          <a:p>
            <a:pPr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36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Свою работу на первом этапе  я начинала с анкетирования, диагностики, изучения возрастных особенностей, нравственных приоритетов. Все мероприятия были направлены на сплочение классного коллектива, развитие творческой личности, наличие у обучающихся положительной самооценки и уверенности в своих силах. </a:t>
            </a:r>
            <a:endParaRPr lang="ru-RU" sz="24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690688"/>
            <a:ext cx="12031578" cy="4486275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sz="36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В классе было организовано самоуправление. Ребята добросовестно относились и  относятся к своим поручениям. У многих из них проявляются лидерские способности, поэтому мы решили, что ежегодно  они  будут меняться своими обязанностями, и у каждого будет возможность попробовать себя в разных «ролях».</a:t>
            </a:r>
            <a:endParaRPr lang="ru-RU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20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255" y="1683327"/>
            <a:ext cx="11187545" cy="4493636"/>
          </a:xfrm>
        </p:spPr>
        <p:txBody>
          <a:bodyPr>
            <a:normAutofit lnSpcReduction="10000"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0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Сейчас я со своим классом нахожусь на втором этапе реализации концепции, который  называется  «Мой мир». За всеми мероприятиями стоит воспитание нравственно - здоровой личности. Важным условием считаю  тесную связь с родителями, с людьми старшего поколения, потому что пример взрослых  людей, прикосновение к истории своей семьи, страны  вызывают у ребёнка сильные эмоции, заставляют сопереживать, внимательно относиться к памяти прошлого, к настоящему и думать о будущем. Мои ребята всегда рады  общению с почётным гражданином  нашего села.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3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80555" y="1319646"/>
            <a:ext cx="11634355" cy="4857318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Классные часы «Семья и семейные ценности», «Традиции и обычаи </a:t>
            </a:r>
            <a:r>
              <a:rPr lang="ru-RU" sz="2800" dirty="0" err="1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Вайнахов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», </a:t>
            </a:r>
          </a:p>
          <a:p>
            <a:pPr indent="0" algn="just"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«С любовью к Учителю», «Мы все такие разные…»,совместные творческие дела способствуют развитию нравственной, физически здоровой, интеллектуальной, активной личности, способной к самопознанию и саморазвитию. </a:t>
            </a:r>
            <a:endParaRPr lang="ru-RU" sz="32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endParaRPr lang="ru-RU" sz="28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1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9873"/>
            <a:ext cx="10131136" cy="5272954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Как узнать, что проводимые в классе мероприятия приносят детям радость и пользу? На классных собраниях мы подводим итоги, обсуждаем и решаем возникающие проблемы. Учу детей рассуждать,  давать оценку поступкам, высказывать свое мнение. И уже стало традицией после проведенного мероприятия, концерта, экскурсии писать небольшие заметки в классную газету о своих впечатлениях. </a:t>
            </a:r>
            <a:endParaRPr lang="ru-RU" sz="32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3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011" y="1949115"/>
            <a:ext cx="10968789" cy="4227847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6600" dirty="0" smtClean="0">
                <a:solidFill>
                  <a:srgbClr val="7030A0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Давайте заглянем на странички последних изданий:, 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5240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4800" dirty="0" smtClean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800" dirty="0" smtClean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Человек, </a:t>
            </a:r>
            <a:r>
              <a:rPr lang="ru-RU" sz="4800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звезда, рождается</a:t>
            </a:r>
            <a:endParaRPr lang="ru-RU" sz="3600" dirty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58864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800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Средь неясной,</a:t>
            </a:r>
            <a:endParaRPr lang="ru-RU" sz="3600" dirty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58864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800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Туманной </a:t>
            </a:r>
            <a:r>
              <a:rPr lang="ru-RU" sz="4800" dirty="0" err="1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млечности</a:t>
            </a:r>
            <a:r>
              <a:rPr lang="ru-RU" sz="4800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lvl="0" indent="58864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800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бесконечности начинается,</a:t>
            </a:r>
            <a:r>
              <a:rPr lang="ru-RU" sz="3600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……</a:t>
            </a:r>
          </a:p>
          <a:p>
            <a:pPr marL="0" lvl="0" indent="58864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800" dirty="0">
                <a:solidFill>
                  <a:prstClr val="black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 светлее стала Вселенная.</a:t>
            </a:r>
            <a:endParaRPr lang="ru-RU" sz="3600" dirty="0">
              <a:solidFill>
                <a:prstClr val="black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ru-RU" sz="4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6000" dirty="0"/>
          </a:p>
        </p:txBody>
      </p:sp>
      <p:pic>
        <p:nvPicPr>
          <p:cNvPr id="4" name="Рисунок 3" descr="https://us.123rf.com/450wm/marishaz/marishaz1302/marishaz130200100/18063863-%D0%A4%D0%BE%D0%BD-%D1%81-%D1%81%D0%B2%D0%B5%D1%82%D1%8F%D1%89%D0%B8%D0%B5%D1%81%D1%8F-%D0%B7%D0%B2%D0%B5%D0%B7%D0%B4%D1%8B.jpg?ver=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104775"/>
            <a:ext cx="3013363" cy="27007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rosto_krasivaya_muzyka_-_Dlya_samogo_lyubimogo_chelovechka_krasivyj_i_lyogkij_pereb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4755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4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27" y="135083"/>
            <a:ext cx="11970328" cy="1555606"/>
          </a:xfrm>
        </p:spPr>
        <p:txBody>
          <a:bodyPr>
            <a:normAutofit/>
          </a:bodyPr>
          <a:lstStyle/>
          <a:p>
            <a:pPr algn="just"/>
            <a:r>
              <a:rPr lang="ru-RU" sz="4000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« Мы и не думали, что  изучать правила дорожного движения так занимательно!...»</a:t>
            </a:r>
            <a:endParaRPr lang="ru-RU" sz="6000" dirty="0"/>
          </a:p>
        </p:txBody>
      </p:sp>
      <p:pic>
        <p:nvPicPr>
          <p:cNvPr id="4" name="Объект 3" descr="C:\Users\Хава\AppData\Local\Microsoft\Windows\Temporary Internet Files\Content.Word\IMG-20180125-WA013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2026227"/>
            <a:ext cx="4265565" cy="3735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Хава\AppData\Local\Microsoft\Windows\Temporary Internet Files\Content.Word\IMG-20180125-WA014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407" y="3262746"/>
            <a:ext cx="4756266" cy="335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733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3909" y="1"/>
            <a:ext cx="119287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«…субботники – добрая традиция. Давайте беречь красоту вокруг нас»… </a:t>
            </a:r>
            <a:endParaRPr lang="ru-RU" sz="2800" dirty="0"/>
          </a:p>
        </p:txBody>
      </p:sp>
      <p:pic>
        <p:nvPicPr>
          <p:cNvPr id="5" name="Объект 4" descr="C:\Users\Хава\Desktop\ВСЕЕЕЕЕЕЕ\ВСЕ\Новая папка (4)\2017г\Субботник\IMG-20170429-WA006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07" y="1599271"/>
            <a:ext cx="4618856" cy="354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Хава\Desktop\ВСЕЕЕЕЕЕЕ\ВСЕ\Новая папка (4)\2017г\Субботник\IMG_507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27" y="2971800"/>
            <a:ext cx="4696691" cy="3512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255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210" y="322119"/>
            <a:ext cx="11804072" cy="1347788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Недаром помнит вся Россия про день Бородина</a:t>
            </a:r>
            <a:r>
              <a:rPr lang="ru-RU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…</a:t>
            </a:r>
            <a:r>
              <a:rPr lang="ru-RU" sz="3100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</a:t>
            </a:r>
            <a:r>
              <a:rPr lang="ru-RU" sz="3100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Мы </a:t>
            </a: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поняли, насколько важно помнить о людях, которыми мы гордимся…»,</a:t>
            </a:r>
            <a:endParaRPr lang="ru-RU" sz="8000" dirty="0"/>
          </a:p>
        </p:txBody>
      </p:sp>
      <p:pic>
        <p:nvPicPr>
          <p:cNvPr id="4" name="Объект 3" descr="C:\Users\Хава\Desktop\ВСЕЕЕЕЕЕЕ\ВСЕ\Новая папка (5)\Вов\IMG-20171014-WA0024.jp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5" b="12119"/>
          <a:stretch/>
        </p:blipFill>
        <p:spPr bwMode="auto">
          <a:xfrm>
            <a:off x="218210" y="2012806"/>
            <a:ext cx="5001491" cy="38654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Хава\Desktop\ВСЕЕЕЕЕЕЕ\ВСЕ\Новая папка (5)\Вов\IMG-20171014-WA001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6" t="2993" r="8761" b="1640"/>
          <a:stretch/>
        </p:blipFill>
        <p:spPr bwMode="auto">
          <a:xfrm>
            <a:off x="6961910" y="3187613"/>
            <a:ext cx="4655128" cy="36703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693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i="1" dirty="0">
                <a:solidFill>
                  <a:srgbClr val="7030A0"/>
                </a:solidFill>
                <a:latin typeface="Monotype Corsiva" panose="03010101010201010101" pitchFamily="66" charset="0"/>
              </a:rPr>
              <a:t>Все дети талантливы!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56798"/>
            <a:ext cx="10858500" cy="4351338"/>
          </a:xfrm>
        </p:spPr>
        <p:txBody>
          <a:bodyPr/>
          <a:lstStyle/>
          <a:p>
            <a:pPr marL="0" lvl="0" indent="0" defTabSz="457200">
              <a:lnSpc>
                <a:spcPct val="100000"/>
              </a:lnSpc>
              <a:buClr>
                <a:srgbClr val="B31166"/>
              </a:buClr>
              <a:buSzPct val="80000"/>
              <a:buNone/>
            </a:pPr>
            <a:endParaRPr lang="ru-RU" sz="1600" b="1" dirty="0" smtClean="0">
              <a:solidFill>
                <a:srgbClr val="9B6BF2"/>
              </a:solidFill>
              <a:latin typeface="Century Gothic" panose="020B0502020202020204"/>
            </a:endParaRPr>
          </a:p>
          <a:p>
            <a:pPr marL="0" lvl="0" indent="0" defTabSz="457200">
              <a:lnSpc>
                <a:spcPct val="100000"/>
              </a:lnSpc>
              <a:buClr>
                <a:srgbClr val="B31166"/>
              </a:buClr>
              <a:buSzPct val="80000"/>
              <a:buNone/>
            </a:pPr>
            <a:endParaRPr lang="ru-RU" sz="1600" b="1" dirty="0">
              <a:solidFill>
                <a:srgbClr val="9B6BF2"/>
              </a:solidFill>
              <a:latin typeface="Century Gothic" panose="020B0502020202020204"/>
            </a:endParaRPr>
          </a:p>
          <a:p>
            <a:pPr marL="0" lvl="0" indent="0" defTabSz="457200">
              <a:lnSpc>
                <a:spcPct val="100000"/>
              </a:lnSpc>
              <a:buClr>
                <a:srgbClr val="B31166"/>
              </a:buClr>
              <a:buSzPct val="80000"/>
              <a:buNone/>
            </a:pPr>
            <a:r>
              <a:rPr lang="ru-RU" sz="1600" b="1" dirty="0">
                <a:solidFill>
                  <a:srgbClr val="9B6BF2"/>
                </a:solidFill>
                <a:latin typeface="Century Gothic" panose="020B0502020202020204"/>
              </a:rPr>
              <a:t> </a:t>
            </a:r>
            <a:r>
              <a:rPr lang="ru-RU" sz="1600" b="1" dirty="0" smtClean="0">
                <a:solidFill>
                  <a:srgbClr val="9B6BF2"/>
                </a:solidFill>
                <a:latin typeface="Century Gothic" panose="020B0502020202020204"/>
              </a:rPr>
              <a:t>    </a:t>
            </a:r>
          </a:p>
          <a:p>
            <a:pPr marL="0" lvl="0" indent="0" defTabSz="457200">
              <a:lnSpc>
                <a:spcPct val="100000"/>
              </a:lnSpc>
              <a:buClr>
                <a:srgbClr val="B31166"/>
              </a:buClr>
              <a:buSzPct val="80000"/>
              <a:buNone/>
            </a:pPr>
            <a:r>
              <a:rPr lang="ru-RU" sz="1600" b="1" dirty="0" smtClean="0">
                <a:solidFill>
                  <a:srgbClr val="7030A0"/>
                </a:solidFill>
                <a:latin typeface="Century Gothic" panose="020B0502020202020204"/>
              </a:rPr>
              <a:t>Акция </a:t>
            </a:r>
            <a:r>
              <a:rPr lang="ru-RU" sz="1600" b="1" dirty="0">
                <a:solidFill>
                  <a:srgbClr val="7030A0"/>
                </a:solidFill>
                <a:latin typeface="Century Gothic" panose="020B0502020202020204"/>
              </a:rPr>
              <a:t>«По следам ВОВ»</a:t>
            </a:r>
          </a:p>
          <a:p>
            <a:endParaRPr lang="ru-RU" dirty="0"/>
          </a:p>
        </p:txBody>
      </p:sp>
      <p:pic>
        <p:nvPicPr>
          <p:cNvPr id="4" name="Рисунок 3" descr="C:\Users\Хава\Desktop\Camera\20150224_1704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04453"/>
            <a:ext cx="3087968" cy="2728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Хава\AppData\Local\Microsoft\Windows\Temporary Internet Files\Content.Word\IMG-20180109-WA006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568" y="3304453"/>
            <a:ext cx="3185041" cy="2728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Хава\Desktop\ВСЕ\Новая папка (4)\2017г\Новая папка (6)\2016\ВСЕ\ОТПРАВИТЬ\IMG_259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291" y="3304455"/>
            <a:ext cx="3215716" cy="272826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064567" y="2576945"/>
            <a:ext cx="3022033" cy="713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B31166"/>
              </a:buClr>
              <a:buSzPct val="80000"/>
            </a:pPr>
            <a:r>
              <a:rPr lang="ru-RU" sz="1600" b="1" dirty="0" smtClean="0">
                <a:solidFill>
                  <a:srgbClr val="7030A0"/>
                </a:solidFill>
                <a:latin typeface="Century Gothic" panose="020B0502020202020204"/>
              </a:rPr>
              <a:t>Классный </a:t>
            </a:r>
            <a:r>
              <a:rPr lang="ru-RU" sz="1600" b="1" dirty="0">
                <a:solidFill>
                  <a:srgbClr val="7030A0"/>
                </a:solidFill>
                <a:latin typeface="Century Gothic" panose="020B0502020202020204"/>
              </a:rPr>
              <a:t>час «День </a:t>
            </a:r>
            <a:endParaRPr lang="ru-RU" sz="1600" b="1" dirty="0" smtClean="0">
              <a:solidFill>
                <a:srgbClr val="7030A0"/>
              </a:solidFill>
              <a:latin typeface="Century Gothic" panose="020B0502020202020204"/>
            </a:endParaRPr>
          </a:p>
          <a:p>
            <a:pPr lvl="0" defTabSz="457200">
              <a:spcBef>
                <a:spcPts val="1000"/>
              </a:spcBef>
              <a:buClr>
                <a:srgbClr val="B31166"/>
              </a:buClr>
              <a:buSzPct val="80000"/>
            </a:pPr>
            <a:r>
              <a:rPr lang="ru-RU" sz="1600" b="1" dirty="0" smtClean="0">
                <a:solidFill>
                  <a:srgbClr val="7030A0"/>
                </a:solidFill>
                <a:latin typeface="Century Gothic" panose="020B0502020202020204"/>
              </a:rPr>
              <a:t>восстановления </a:t>
            </a:r>
            <a:r>
              <a:rPr lang="ru-RU" sz="1600" b="1" dirty="0">
                <a:solidFill>
                  <a:srgbClr val="7030A0"/>
                </a:solidFill>
                <a:latin typeface="Century Gothic" panose="020B0502020202020204"/>
              </a:rPr>
              <a:t>ЧИАССР»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92509" y="2576945"/>
            <a:ext cx="34114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B31166"/>
              </a:buClr>
              <a:buSzPct val="80000"/>
            </a:pPr>
            <a:r>
              <a:rPr lang="ru-RU" sz="1600" b="1" dirty="0" smtClean="0">
                <a:solidFill>
                  <a:srgbClr val="7030A0"/>
                </a:solidFill>
                <a:latin typeface="Century Gothic" panose="020B0502020202020204"/>
              </a:rPr>
              <a:t>Внеклассное </a:t>
            </a:r>
            <a:r>
              <a:rPr lang="ru-RU" sz="1600" b="1" dirty="0">
                <a:solidFill>
                  <a:srgbClr val="7030A0"/>
                </a:solidFill>
                <a:latin typeface="Century Gothic" panose="020B0502020202020204"/>
              </a:rPr>
              <a:t>мероприятие «</a:t>
            </a:r>
            <a:r>
              <a:rPr lang="ru-RU" sz="1600" b="1" dirty="0" err="1">
                <a:solidFill>
                  <a:srgbClr val="7030A0"/>
                </a:solidFill>
                <a:latin typeface="Century Gothic" panose="020B0502020202020204"/>
              </a:rPr>
              <a:t>Ненан</a:t>
            </a:r>
            <a:r>
              <a:rPr lang="ru-RU" sz="1600" b="1" dirty="0">
                <a:solidFill>
                  <a:srgbClr val="7030A0"/>
                </a:solidFill>
                <a:latin typeface="Century Gothic" panose="020B0502020202020204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entury Gothic" panose="020B0502020202020204"/>
              </a:rPr>
              <a:t>мотт-дахаран</a:t>
            </a:r>
            <a:r>
              <a:rPr lang="ru-RU" sz="1600" b="1" dirty="0">
                <a:solidFill>
                  <a:srgbClr val="7030A0"/>
                </a:solidFill>
                <a:latin typeface="Century Gothic" panose="020B0502020202020204"/>
              </a:rPr>
              <a:t> </a:t>
            </a:r>
            <a:r>
              <a:rPr lang="ru-RU" sz="1600" b="1" dirty="0" err="1">
                <a:solidFill>
                  <a:srgbClr val="7030A0"/>
                </a:solidFill>
                <a:latin typeface="Century Gothic" panose="020B0502020202020204"/>
              </a:rPr>
              <a:t>хазна</a:t>
            </a:r>
            <a:r>
              <a:rPr lang="ru-RU" sz="1600" b="1" dirty="0">
                <a:solidFill>
                  <a:srgbClr val="7030A0"/>
                </a:solidFill>
                <a:latin typeface="Century Gothic" panose="020B0502020202020204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72763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316" y="1816768"/>
            <a:ext cx="11233484" cy="4360195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Не секрет, что вовлечь всех ребят в то или иное дело нелегко.  Информация о том, насколько был активен ребенок,  отражается на «экране участия». Ребята сами выставляют баллы, и  порой оценка одноклассников оказывает большой воспитательный эффект. </a:t>
            </a:r>
            <a:endParaRPr lang="ru-RU" sz="24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674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164" y="758536"/>
            <a:ext cx="11083636" cy="5418427"/>
          </a:xfrm>
        </p:spPr>
        <p:txBody>
          <a:bodyPr>
            <a:normAutofit/>
          </a:bodyPr>
          <a:lstStyle/>
          <a:p>
            <a:pPr lvl="0" indent="0" algn="just">
              <a:lnSpc>
                <a:spcPct val="115000"/>
              </a:lnSpc>
              <a:buNone/>
            </a:pPr>
            <a:r>
              <a:rPr lang="ru-RU" sz="3600" dirty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Третий этап это этап  дальнейшего становления личности, способной успешно действовать в настоящем и добиться успехов в будущем. </a:t>
            </a:r>
            <a:endParaRPr lang="ru-RU" sz="3600" dirty="0" smtClean="0">
              <a:solidFill>
                <a:schemeClr val="tx1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0" algn="just">
              <a:lnSpc>
                <a:spcPct val="115000"/>
              </a:lnSpc>
              <a:buNone/>
            </a:pPr>
            <a:endParaRPr lang="ru-RU" sz="2400" dirty="0">
              <a:solidFill>
                <a:srgbClr val="7030A0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9265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336" y="1825625"/>
            <a:ext cx="11052464" cy="4351338"/>
          </a:xfrm>
        </p:spPr>
        <p:txBody>
          <a:bodyPr/>
          <a:lstStyle/>
          <a:p>
            <a:pPr indent="0" algn="just"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Проводимая мною работа дает свои положительные результаты:</a:t>
            </a:r>
            <a:endParaRPr lang="ru-RU" sz="28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800100" algn="l"/>
              </a:tabLst>
            </a:pPr>
            <a:r>
              <a:rPr lang="ru-RU" sz="24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Ребята стали бережнее  относиться к природе, с большим  уважением – к родителям и взрослым; </a:t>
            </a:r>
          </a:p>
          <a:p>
            <a:pPr algn="just">
              <a:lnSpc>
                <a:spcPct val="115000"/>
              </a:lnSpc>
              <a:buFont typeface="Wingdings" panose="05000000000000000000" pitchFamily="2" charset="2"/>
              <a:buChar char="Ø"/>
              <a:tabLst>
                <a:tab pos="800100" algn="l"/>
              </a:tabLst>
            </a:pPr>
            <a:r>
              <a:rPr lang="ru-RU" sz="24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классе преобладает атмосфера доброжелательности;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800100" algn="l"/>
              </a:tabLst>
            </a:pPr>
            <a:r>
              <a:rPr lang="ru-RU" sz="24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удовольствием участвуют в конкурсах, соревнованиях, олимпиадах;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800100" algn="l"/>
              </a:tabLst>
            </a:pPr>
            <a:r>
              <a:rPr lang="ru-RU" sz="24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Наблюдается положительная динамика в учебной деятельности.</a:t>
            </a:r>
          </a:p>
          <a:p>
            <a:endParaRPr lang="ru-RU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95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309" y="942397"/>
            <a:ext cx="11568546" cy="5011593"/>
          </a:xfrm>
        </p:spPr>
        <p:txBody>
          <a:bodyPr/>
          <a:lstStyle/>
          <a:p>
            <a:pPr lvl="0" indent="0" algn="just">
              <a:spcBef>
                <a:spcPts val="300"/>
              </a:spcBef>
              <a:buNone/>
            </a:pPr>
            <a:r>
              <a:rPr lang="ru-RU" sz="32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С древних времён у каждого человека был свой нрав. Каждый поступал, как хотел, как ему нравилось.</a:t>
            </a:r>
            <a:r>
              <a:rPr lang="ru-RU" sz="3200" dirty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</a:rPr>
              <a:t> Потом люди стали замечать, что одни поступки приносили  им радость, а другие  - огорчения. Те поступки, которые нравились большинству, назвали нравственными. Я очень люблю своих детей и хочу, чтобы каждый новый день приносил нам радость встреч, теплоту общения, неповторимость каждого мгновения.</a:t>
            </a:r>
            <a:endParaRPr lang="ru-RU" sz="2400" dirty="0">
              <a:solidFill>
                <a:schemeClr val="tx1"/>
              </a:solidFill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300"/>
              </a:spcBef>
              <a:spcAft>
                <a:spcPts val="0"/>
              </a:spcAft>
              <a:buNone/>
            </a:pPr>
            <a:endParaRPr lang="ru-RU" sz="24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</a:rPr>
              <a:t> </a:t>
            </a:r>
            <a:endParaRPr lang="ru-RU" sz="24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196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570" y="539608"/>
            <a:ext cx="8596668" cy="3880773"/>
          </a:xfrm>
        </p:spPr>
        <p:txBody>
          <a:bodyPr/>
          <a:lstStyle/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класс</a:t>
            </a:r>
            <a:r>
              <a:rPr lang="ru-RU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мои дети - самые прекрасные, самые умные, самые трудолюбивые, самые – самые…</a:t>
            </a:r>
            <a:endParaRPr lang="ru-RU" sz="18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C:\Users\Хава\AppData\Local\Microsoft\Windows\Temporary Internet Files\Content.Word\IMG-20180123-WA003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2" r="15972" b="11916"/>
          <a:stretch/>
        </p:blipFill>
        <p:spPr bwMode="auto">
          <a:xfrm>
            <a:off x="1690255" y="1943101"/>
            <a:ext cx="5749636" cy="4260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1904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 algn="ctr" fontAlgn="base"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3600" dirty="0">
                <a:solidFill>
                  <a:srgbClr val="800080"/>
                </a:solidFill>
                <a:latin typeface="Monotype Corsiva" panose="03010101010201010101" pitchFamily="66" charset="0"/>
              </a:rPr>
              <a:t>И я обязана творить,</a:t>
            </a:r>
            <a:br>
              <a:rPr lang="ru-RU" sz="3600" dirty="0">
                <a:solidFill>
                  <a:srgbClr val="800080"/>
                </a:solidFill>
                <a:latin typeface="Monotype Corsiva" panose="03010101010201010101" pitchFamily="66" charset="0"/>
              </a:rPr>
            </a:br>
            <a:r>
              <a:rPr lang="ru-RU" sz="3600" dirty="0">
                <a:solidFill>
                  <a:srgbClr val="800080"/>
                </a:solidFill>
                <a:latin typeface="Monotype Corsiva" panose="03010101010201010101" pitchFamily="66" charset="0"/>
              </a:rPr>
              <a:t>Презрев все тяготы мирские,</a:t>
            </a:r>
            <a:br>
              <a:rPr lang="ru-RU" sz="3600" dirty="0">
                <a:solidFill>
                  <a:srgbClr val="800080"/>
                </a:solidFill>
                <a:latin typeface="Monotype Corsiva" panose="03010101010201010101" pitchFamily="66" charset="0"/>
              </a:rPr>
            </a:br>
            <a:r>
              <a:rPr lang="ru-RU" sz="3600" dirty="0">
                <a:solidFill>
                  <a:srgbClr val="800080"/>
                </a:solidFill>
                <a:latin typeface="Monotype Corsiva" panose="03010101010201010101" pitchFamily="66" charset="0"/>
              </a:rPr>
              <a:t>Чтоб истин светлых заложить</a:t>
            </a:r>
            <a:br>
              <a:rPr lang="ru-RU" sz="3600" dirty="0">
                <a:solidFill>
                  <a:srgbClr val="800080"/>
                </a:solidFill>
                <a:latin typeface="Monotype Corsiva" panose="03010101010201010101" pitchFamily="66" charset="0"/>
              </a:rPr>
            </a:br>
            <a:r>
              <a:rPr lang="ru-RU" sz="3600" dirty="0">
                <a:solidFill>
                  <a:srgbClr val="800080"/>
                </a:solidFill>
                <a:latin typeface="Monotype Corsiva" panose="03010101010201010101" pitchFamily="66" charset="0"/>
              </a:rPr>
              <a:t>Зачатки в души молодые,</a:t>
            </a:r>
            <a:br>
              <a:rPr lang="ru-RU" sz="3600" dirty="0">
                <a:solidFill>
                  <a:srgbClr val="800080"/>
                </a:solidFill>
                <a:latin typeface="Monotype Corsiva" panose="03010101010201010101" pitchFamily="66" charset="0"/>
              </a:rPr>
            </a:br>
            <a:r>
              <a:rPr lang="ru-RU" sz="3600" dirty="0">
                <a:solidFill>
                  <a:srgbClr val="800080"/>
                </a:solidFill>
                <a:latin typeface="Monotype Corsiva" panose="03010101010201010101" pitchFamily="66" charset="0"/>
              </a:rPr>
              <a:t>Чтоб верный путь им указать,</a:t>
            </a:r>
            <a:br>
              <a:rPr lang="ru-RU" sz="3600" dirty="0">
                <a:solidFill>
                  <a:srgbClr val="800080"/>
                </a:solidFill>
                <a:latin typeface="Monotype Corsiva" panose="03010101010201010101" pitchFamily="66" charset="0"/>
              </a:rPr>
            </a:br>
            <a:r>
              <a:rPr lang="ru-RU" sz="3600" dirty="0">
                <a:solidFill>
                  <a:srgbClr val="800080"/>
                </a:solidFill>
                <a:latin typeface="Monotype Corsiva" panose="03010101010201010101" pitchFamily="66" charset="0"/>
              </a:rPr>
              <a:t>Помочь в толпе не раствориться…</a:t>
            </a:r>
            <a:br>
              <a:rPr lang="ru-RU" sz="3600" dirty="0">
                <a:solidFill>
                  <a:srgbClr val="800080"/>
                </a:solidFill>
                <a:latin typeface="Monotype Corsiva" panose="03010101010201010101" pitchFamily="66" charset="0"/>
              </a:rPr>
            </a:br>
            <a:r>
              <a:rPr lang="ru-RU" sz="3600" dirty="0">
                <a:solidFill>
                  <a:srgbClr val="800080"/>
                </a:solidFill>
                <a:latin typeface="Monotype Corsiva" panose="03010101010201010101" pitchFamily="66" charset="0"/>
              </a:rPr>
              <a:t>Мне не дано предугадать,</a:t>
            </a:r>
            <a:br>
              <a:rPr lang="ru-RU" sz="3600" dirty="0">
                <a:solidFill>
                  <a:srgbClr val="800080"/>
                </a:solidFill>
                <a:latin typeface="Monotype Corsiva" panose="03010101010201010101" pitchFamily="66" charset="0"/>
              </a:rPr>
            </a:br>
            <a:r>
              <a:rPr lang="ru-RU" sz="3600" dirty="0">
                <a:solidFill>
                  <a:srgbClr val="800080"/>
                </a:solidFill>
                <a:latin typeface="Monotype Corsiva" panose="03010101010201010101" pitchFamily="66" charset="0"/>
              </a:rPr>
              <a:t>Но я обязана стремиться!</a:t>
            </a:r>
          </a:p>
          <a:p>
            <a:endParaRPr lang="ru-RU" dirty="0"/>
          </a:p>
        </p:txBody>
      </p:sp>
      <p:sp>
        <p:nvSpPr>
          <p:cNvPr id="6" name="Солнце 5"/>
          <p:cNvSpPr/>
          <p:nvPr/>
        </p:nvSpPr>
        <p:spPr>
          <a:xfrm>
            <a:off x="114300" y="232208"/>
            <a:ext cx="2514600" cy="237591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Солнце 6"/>
          <p:cNvSpPr/>
          <p:nvPr/>
        </p:nvSpPr>
        <p:spPr>
          <a:xfrm>
            <a:off x="9299864" y="4831774"/>
            <a:ext cx="2511136" cy="1911928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Muzyka_fon_-_Prosto_krasivaya_muzy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4921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3910" y="276725"/>
            <a:ext cx="11831416" cy="6284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sz="1600" dirty="0" smtClean="0">
                <a:solidFill>
                  <a:srgbClr val="E36C0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32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32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3200" dirty="0" smtClean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Хочу ли я быть успешной в воспитании своих ребят? Ответ может быть только положительным. Помня, что дети учатся тому, чему их учат, я не забываю о том, что мир ученика – это целая планета, без освоения которой учитель не имеет права называться учителем.</a:t>
            </a:r>
            <a:endParaRPr lang="ru-RU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Хава\AppData\Local\Microsoft\Windows\Temporary Internet Files\Content.Word\IMG-20180119-WA00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6" y="344362"/>
            <a:ext cx="3362826" cy="308938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6287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Спасибо за внимание.</a:t>
            </a:r>
            <a:endParaRPr lang="ru-RU" dirty="0"/>
          </a:p>
        </p:txBody>
      </p:sp>
      <p:pic>
        <p:nvPicPr>
          <p:cNvPr id="1026" name="Picture 2" descr="http://bigslide.ru/images/16/15705/960/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3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80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1157284" cy="4351338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Детям нужна  помощь, чтобы не потеряться на  дорогах этой планеты,  чтобы  само странствие по ним становилось наградой. Важно кто ведёт их за собой.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 descr="C:\Users\Хава\Desktop\ВСЕЕЕЕЕЕЕ\ВСЕ\Новая папка (4)\2017г\Новая папка (6)\2016\ВСЕ\Новая папка (4)\Червленно-Узловская СОШ 2014 — копия\Червленно-Узловская СОШ 2014 - копия\Фото\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822" y="4082328"/>
            <a:ext cx="3162300" cy="2371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658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5625"/>
            <a:ext cx="11353800" cy="4351338"/>
          </a:xfrm>
        </p:spPr>
        <p:txBody>
          <a:bodyPr/>
          <a:lstStyle/>
          <a:p>
            <a:pPr marL="0" lvl="0" indent="0">
              <a:lnSpc>
                <a:spcPct val="115000"/>
              </a:lnSpc>
              <a:buNone/>
            </a:pPr>
            <a:r>
              <a:rPr lang="ru-RU" sz="3600" dirty="0">
                <a:solidFill>
                  <a:schemeClr val="tx1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Классный	 руководитель. Кто он?! </a:t>
            </a:r>
            <a:endParaRPr lang="ru-RU" sz="2400" dirty="0">
              <a:solidFill>
                <a:schemeClr val="tx1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Каким может быть идеальный  классный руководитель? Его личность, как и любая другая, должна отличаться всесторонностью, гармоничностью и целостностью своего развития.</a:t>
            </a:r>
            <a:endParaRPr lang="ru-RU" sz="24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048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8799"/>
            <a:ext cx="11995484" cy="4348163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Такой человек не может  жить для себя. Он из тех людей, которые никогда не подведут. Обладает высоким уровнем культуры, широким кругозором, личным обаянием, чувством юмора и находчивостью. Куда бы ни забросила судьба, он всегда старается преобразить тот уголок своей любовью к людям, умением общаться с ними, искренностью, доброжелательностью.</a:t>
            </a:r>
            <a:endParaRPr lang="ru-RU" sz="20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758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3127" y="1930399"/>
            <a:ext cx="11436927" cy="4246563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Идеальный  классный	 руководитель,  правильно выбрав свое дело,  занимается им, глубоко изучает и достигает в нем мастерства, храня верность слову, обязательствам, другим, себе самому. </a:t>
            </a:r>
            <a:endParaRPr lang="ru-RU" sz="24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767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8600" y="1690688"/>
            <a:ext cx="11263745" cy="4486275"/>
          </a:xfrm>
        </p:spPr>
        <p:txBody>
          <a:bodyPr>
            <a:normAutofit/>
          </a:bodyPr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Современная школа работает по стандартам нового поколения, методологической основой которых выступает «Концепция духовно-</a:t>
            </a:r>
            <a:r>
              <a:rPr lang="ru-RU" sz="3200" spc="-25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нравственного развития и воспитания личности гражданина», определившая </a:t>
            </a:r>
            <a:r>
              <a:rPr lang="ru-RU" sz="3200" spc="-4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воспитательный идеал и базовые национальные ценности.</a:t>
            </a:r>
            <a:endParaRPr lang="ru-RU" sz="20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42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316" y="1690688"/>
            <a:ext cx="11233484" cy="4486275"/>
          </a:xfrm>
        </p:spPr>
        <p:txBody>
          <a:bodyPr/>
          <a:lstStyle/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Классный руководитель становится для ученика самым необходимым человеком в школе. И своё предназначение я вижу в том, чтобы помочь в становлении личности ребенка, входящего в современный мир, воспитать человека, способного занять достойное  место, осознающего и принимающего ценности человеческой жизни, семьи, гражданского общества.</a:t>
            </a:r>
            <a:endParaRPr lang="ru-RU" sz="20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chemeClr val="tx1"/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chemeClr val="tx1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1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329</TotalTime>
  <Words>985</Words>
  <Application>Microsoft Office PowerPoint</Application>
  <PresentationFormat>Широкоэкранный</PresentationFormat>
  <Paragraphs>69</Paragraphs>
  <Slides>30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Arial</vt:lpstr>
      <vt:lpstr>Calibri</vt:lpstr>
      <vt:lpstr>Century Gothic</vt:lpstr>
      <vt:lpstr>Monotype Corsiva</vt:lpstr>
      <vt:lpstr>Times New Roman</vt:lpstr>
      <vt:lpstr>Trebuchet MS</vt:lpstr>
      <vt:lpstr>Wingdings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 Мы и не думали, что  изучать правила дорожного движения так занимательно!...»</vt:lpstr>
      <vt:lpstr>Презентация PowerPoint</vt:lpstr>
      <vt:lpstr>«Недаром помнит вся Россия про день Бородина…  Мы поняли, насколько важно помнить о людях, которыми мы гордимся…»,</vt:lpstr>
      <vt:lpstr>Все дети талантливы!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Хава</dc:creator>
  <cp:lastModifiedBy>Хава</cp:lastModifiedBy>
  <cp:revision>22</cp:revision>
  <cp:lastPrinted>2018-02-05T12:04:01Z</cp:lastPrinted>
  <dcterms:created xsi:type="dcterms:W3CDTF">2018-01-22T13:36:30Z</dcterms:created>
  <dcterms:modified xsi:type="dcterms:W3CDTF">2018-02-06T14:53:48Z</dcterms:modified>
</cp:coreProperties>
</file>